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0"/>
  </p:notesMasterIdLst>
  <p:sldIdLst>
    <p:sldId id="561" r:id="rId2"/>
    <p:sldId id="636" r:id="rId3"/>
    <p:sldId id="637" r:id="rId4"/>
    <p:sldId id="292" r:id="rId5"/>
    <p:sldId id="562" r:id="rId6"/>
    <p:sldId id="277" r:id="rId7"/>
    <p:sldId id="638" r:id="rId8"/>
    <p:sldId id="261" r:id="rId9"/>
    <p:sldId id="597" r:id="rId10"/>
    <p:sldId id="469" r:id="rId11"/>
    <p:sldId id="598" r:id="rId12"/>
    <p:sldId id="425" r:id="rId13"/>
    <p:sldId id="533" r:id="rId14"/>
    <p:sldId id="639" r:id="rId15"/>
    <p:sldId id="437" r:id="rId16"/>
    <p:sldId id="306" r:id="rId17"/>
    <p:sldId id="600" r:id="rId18"/>
    <p:sldId id="537" r:id="rId19"/>
    <p:sldId id="545" r:id="rId20"/>
    <p:sldId id="502" r:id="rId21"/>
    <p:sldId id="311" r:id="rId22"/>
    <p:sldId id="603" r:id="rId23"/>
    <p:sldId id="339" r:id="rId24"/>
    <p:sldId id="604" r:id="rId25"/>
    <p:sldId id="607" r:id="rId26"/>
    <p:sldId id="609" r:id="rId27"/>
    <p:sldId id="613" r:id="rId28"/>
    <p:sldId id="618" r:id="rId29"/>
    <p:sldId id="624" r:id="rId30"/>
    <p:sldId id="619" r:id="rId31"/>
    <p:sldId id="625" r:id="rId32"/>
    <p:sldId id="575" r:id="rId33"/>
    <p:sldId id="622" r:id="rId34"/>
    <p:sldId id="623" r:id="rId35"/>
    <p:sldId id="648" r:id="rId36"/>
    <p:sldId id="646" r:id="rId37"/>
    <p:sldId id="647" r:id="rId38"/>
    <p:sldId id="388" r:id="rId39"/>
    <p:sldId id="617" r:id="rId40"/>
    <p:sldId id="640" r:id="rId41"/>
    <p:sldId id="539" r:id="rId42"/>
    <p:sldId id="535" r:id="rId43"/>
    <p:sldId id="428" r:id="rId44"/>
    <p:sldId id="540" r:id="rId45"/>
    <p:sldId id="519" r:id="rId46"/>
    <p:sldId id="641" r:id="rId47"/>
    <p:sldId id="569" r:id="rId48"/>
    <p:sldId id="399" r:id="rId49"/>
    <p:sldId id="431" r:id="rId50"/>
    <p:sldId id="559" r:id="rId51"/>
    <p:sldId id="596" r:id="rId52"/>
    <p:sldId id="643" r:id="rId53"/>
    <p:sldId id="642" r:id="rId54"/>
    <p:sldId id="435" r:id="rId55"/>
    <p:sldId id="560" r:id="rId56"/>
    <p:sldId id="538" r:id="rId57"/>
    <p:sldId id="644" r:id="rId58"/>
    <p:sldId id="329" r:id="rId59"/>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nk, Martin" initials="BM" lastIdx="4" clrIdx="0">
    <p:extLst>
      <p:ext uri="{19B8F6BF-5375-455C-9EA6-DF929625EA0E}">
        <p15:presenceInfo xmlns:p15="http://schemas.microsoft.com/office/powerpoint/2012/main" userId="Brink, Mar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B233"/>
    <a:srgbClr val="3F9C35"/>
    <a:srgbClr val="FFFFFF"/>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269D01E-BC32-4049-B463-5C60D7B0CCD2}" styleName="Stijl, thema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Stijl, licht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929F9F4-4A8F-4326-A1B4-22849713DDAB}" styleName="Stijl, donker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ijl, donker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93844" autoAdjust="0"/>
  </p:normalViewPr>
  <p:slideViewPr>
    <p:cSldViewPr snapToGrid="0" showGuides="1">
      <p:cViewPr varScale="1">
        <p:scale>
          <a:sx n="93" d="100"/>
          <a:sy n="93" d="100"/>
        </p:scale>
        <p:origin x="898" y="67"/>
      </p:cViewPr>
      <p:guideLst>
        <p:guide orient="horz" pos="1219"/>
        <p:guide orient="horz" pos="147"/>
        <p:guide orient="horz"/>
        <p:guide orient="horz" pos="3756"/>
        <p:guide pos="339"/>
        <p:guide pos="5633"/>
      </p:guideLst>
    </p:cSldViewPr>
  </p:slideViewPr>
  <p:outlineViewPr>
    <p:cViewPr>
      <p:scale>
        <a:sx n="33" d="100"/>
        <a:sy n="33" d="100"/>
      </p:scale>
      <p:origin x="0" y="-47448"/>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117208-797C-4634-B71C-E6DFCEAF4F48}" type="datetimeFigureOut">
              <a:rPr lang="nl-NL" smtClean="0"/>
              <a:t>8-7-2024</a:t>
            </a:fld>
            <a:endParaRPr lang="nl-NL"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3F4C54-49A1-4A61-8DE9-CABAFDD7BE19}" type="slidenum">
              <a:rPr lang="nl-NL" smtClean="0"/>
              <a:t>‹#›</a:t>
            </a:fld>
            <a:endParaRPr lang="nl-NL" dirty="0"/>
          </a:p>
        </p:txBody>
      </p:sp>
    </p:spTree>
    <p:extLst>
      <p:ext uri="{BB962C8B-B14F-4D97-AF65-F5344CB8AC3E}">
        <p14:creationId xmlns:p14="http://schemas.microsoft.com/office/powerpoint/2010/main" val="2895738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8A3F4C54-49A1-4A61-8DE9-CABAFDD7BE19}" type="slidenum">
              <a:rPr lang="nl-NL" smtClean="0"/>
              <a:t>1</a:t>
            </a:fld>
            <a:endParaRPr lang="nl-NL" dirty="0"/>
          </a:p>
        </p:txBody>
      </p:sp>
    </p:spTree>
    <p:extLst>
      <p:ext uri="{BB962C8B-B14F-4D97-AF65-F5344CB8AC3E}">
        <p14:creationId xmlns:p14="http://schemas.microsoft.com/office/powerpoint/2010/main" val="634833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A3F4C54-49A1-4A61-8DE9-CABAFDD7BE19}" type="slidenum">
              <a:rPr lang="nl-NL" smtClean="0"/>
              <a:pPr/>
              <a:t>11</a:t>
            </a:fld>
            <a:endParaRPr lang="nl-NL" dirty="0"/>
          </a:p>
        </p:txBody>
      </p:sp>
    </p:spTree>
    <p:extLst>
      <p:ext uri="{BB962C8B-B14F-4D97-AF65-F5344CB8AC3E}">
        <p14:creationId xmlns:p14="http://schemas.microsoft.com/office/powerpoint/2010/main" val="211574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12</a:t>
            </a:fld>
            <a:endParaRPr lang="nl-NL" dirty="0"/>
          </a:p>
        </p:txBody>
      </p:sp>
    </p:spTree>
    <p:extLst>
      <p:ext uri="{BB962C8B-B14F-4D97-AF65-F5344CB8AC3E}">
        <p14:creationId xmlns:p14="http://schemas.microsoft.com/office/powerpoint/2010/main" val="1229926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A3F4C54-49A1-4A61-8DE9-CABAFDD7BE19}" type="slidenum">
              <a:rPr lang="nl-NL" smtClean="0"/>
              <a:pPr/>
              <a:t>13</a:t>
            </a:fld>
            <a:endParaRPr lang="nl-NL" dirty="0"/>
          </a:p>
        </p:txBody>
      </p:sp>
    </p:spTree>
    <p:extLst>
      <p:ext uri="{BB962C8B-B14F-4D97-AF65-F5344CB8AC3E}">
        <p14:creationId xmlns:p14="http://schemas.microsoft.com/office/powerpoint/2010/main" val="3020318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14</a:t>
            </a:fld>
            <a:endParaRPr lang="nl-NL" dirty="0"/>
          </a:p>
        </p:txBody>
      </p:sp>
    </p:spTree>
    <p:extLst>
      <p:ext uri="{BB962C8B-B14F-4D97-AF65-F5344CB8AC3E}">
        <p14:creationId xmlns:p14="http://schemas.microsoft.com/office/powerpoint/2010/main" val="2939884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3F4C54-49A1-4A61-8DE9-CABAFDD7BE19}" type="slidenum">
              <a:rPr lang="nl-NL" smtClean="0"/>
              <a:t>15</a:t>
            </a:fld>
            <a:endParaRPr lang="nl-NL" dirty="0"/>
          </a:p>
        </p:txBody>
      </p:sp>
    </p:spTree>
    <p:extLst>
      <p:ext uri="{BB962C8B-B14F-4D97-AF65-F5344CB8AC3E}">
        <p14:creationId xmlns:p14="http://schemas.microsoft.com/office/powerpoint/2010/main" val="2782948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21</a:t>
            </a:fld>
            <a:endParaRPr lang="nl-NL" dirty="0"/>
          </a:p>
        </p:txBody>
      </p:sp>
    </p:spTree>
    <p:extLst>
      <p:ext uri="{BB962C8B-B14F-4D97-AF65-F5344CB8AC3E}">
        <p14:creationId xmlns:p14="http://schemas.microsoft.com/office/powerpoint/2010/main" val="37807212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22</a:t>
            </a:fld>
            <a:endParaRPr lang="nl-NL" dirty="0"/>
          </a:p>
        </p:txBody>
      </p:sp>
    </p:spTree>
    <p:extLst>
      <p:ext uri="{BB962C8B-B14F-4D97-AF65-F5344CB8AC3E}">
        <p14:creationId xmlns:p14="http://schemas.microsoft.com/office/powerpoint/2010/main" val="1624441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24</a:t>
            </a:fld>
            <a:endParaRPr lang="nl-NL" dirty="0"/>
          </a:p>
        </p:txBody>
      </p:sp>
    </p:spTree>
    <p:extLst>
      <p:ext uri="{BB962C8B-B14F-4D97-AF65-F5344CB8AC3E}">
        <p14:creationId xmlns:p14="http://schemas.microsoft.com/office/powerpoint/2010/main" val="2471649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25</a:t>
            </a:fld>
            <a:endParaRPr lang="nl-NL" dirty="0"/>
          </a:p>
        </p:txBody>
      </p:sp>
    </p:spTree>
    <p:extLst>
      <p:ext uri="{BB962C8B-B14F-4D97-AF65-F5344CB8AC3E}">
        <p14:creationId xmlns:p14="http://schemas.microsoft.com/office/powerpoint/2010/main" val="1514880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26</a:t>
            </a:fld>
            <a:endParaRPr lang="nl-NL" dirty="0"/>
          </a:p>
        </p:txBody>
      </p:sp>
    </p:spTree>
    <p:extLst>
      <p:ext uri="{BB962C8B-B14F-4D97-AF65-F5344CB8AC3E}">
        <p14:creationId xmlns:p14="http://schemas.microsoft.com/office/powerpoint/2010/main" val="3202018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2</a:t>
            </a:fld>
            <a:endParaRPr lang="nl-NL" dirty="0"/>
          </a:p>
        </p:txBody>
      </p:sp>
    </p:spTree>
    <p:extLst>
      <p:ext uri="{BB962C8B-B14F-4D97-AF65-F5344CB8AC3E}">
        <p14:creationId xmlns:p14="http://schemas.microsoft.com/office/powerpoint/2010/main" val="3239476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27</a:t>
            </a:fld>
            <a:endParaRPr lang="nl-NL" dirty="0"/>
          </a:p>
        </p:txBody>
      </p:sp>
    </p:spTree>
    <p:extLst>
      <p:ext uri="{BB962C8B-B14F-4D97-AF65-F5344CB8AC3E}">
        <p14:creationId xmlns:p14="http://schemas.microsoft.com/office/powerpoint/2010/main" val="2074412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28</a:t>
            </a:fld>
            <a:endParaRPr lang="nl-NL" dirty="0"/>
          </a:p>
        </p:txBody>
      </p:sp>
    </p:spTree>
    <p:extLst>
      <p:ext uri="{BB962C8B-B14F-4D97-AF65-F5344CB8AC3E}">
        <p14:creationId xmlns:p14="http://schemas.microsoft.com/office/powerpoint/2010/main" val="128590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29</a:t>
            </a:fld>
            <a:endParaRPr lang="nl-NL" dirty="0"/>
          </a:p>
        </p:txBody>
      </p:sp>
    </p:spTree>
    <p:extLst>
      <p:ext uri="{BB962C8B-B14F-4D97-AF65-F5344CB8AC3E}">
        <p14:creationId xmlns:p14="http://schemas.microsoft.com/office/powerpoint/2010/main" val="2398925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30</a:t>
            </a:fld>
            <a:endParaRPr lang="nl-NL" dirty="0"/>
          </a:p>
        </p:txBody>
      </p:sp>
    </p:spTree>
    <p:extLst>
      <p:ext uri="{BB962C8B-B14F-4D97-AF65-F5344CB8AC3E}">
        <p14:creationId xmlns:p14="http://schemas.microsoft.com/office/powerpoint/2010/main" val="1089548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31</a:t>
            </a:fld>
            <a:endParaRPr lang="nl-NL" dirty="0"/>
          </a:p>
        </p:txBody>
      </p:sp>
    </p:spTree>
    <p:extLst>
      <p:ext uri="{BB962C8B-B14F-4D97-AF65-F5344CB8AC3E}">
        <p14:creationId xmlns:p14="http://schemas.microsoft.com/office/powerpoint/2010/main" val="9113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32</a:t>
            </a:fld>
            <a:endParaRPr lang="nl-NL" dirty="0"/>
          </a:p>
        </p:txBody>
      </p:sp>
    </p:spTree>
    <p:extLst>
      <p:ext uri="{BB962C8B-B14F-4D97-AF65-F5344CB8AC3E}">
        <p14:creationId xmlns:p14="http://schemas.microsoft.com/office/powerpoint/2010/main" val="3375126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33</a:t>
            </a:fld>
            <a:endParaRPr lang="nl-NL" dirty="0"/>
          </a:p>
        </p:txBody>
      </p:sp>
    </p:spTree>
    <p:extLst>
      <p:ext uri="{BB962C8B-B14F-4D97-AF65-F5344CB8AC3E}">
        <p14:creationId xmlns:p14="http://schemas.microsoft.com/office/powerpoint/2010/main" val="35686560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34</a:t>
            </a:fld>
            <a:endParaRPr lang="nl-NL" dirty="0"/>
          </a:p>
        </p:txBody>
      </p:sp>
    </p:spTree>
    <p:extLst>
      <p:ext uri="{BB962C8B-B14F-4D97-AF65-F5344CB8AC3E}">
        <p14:creationId xmlns:p14="http://schemas.microsoft.com/office/powerpoint/2010/main" val="3528638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35</a:t>
            </a:fld>
            <a:endParaRPr lang="nl-NL" dirty="0"/>
          </a:p>
        </p:txBody>
      </p:sp>
    </p:spTree>
    <p:extLst>
      <p:ext uri="{BB962C8B-B14F-4D97-AF65-F5344CB8AC3E}">
        <p14:creationId xmlns:p14="http://schemas.microsoft.com/office/powerpoint/2010/main" val="32197566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36</a:t>
            </a:fld>
            <a:endParaRPr lang="nl-NL" dirty="0"/>
          </a:p>
        </p:txBody>
      </p:sp>
    </p:spTree>
    <p:extLst>
      <p:ext uri="{BB962C8B-B14F-4D97-AF65-F5344CB8AC3E}">
        <p14:creationId xmlns:p14="http://schemas.microsoft.com/office/powerpoint/2010/main" val="3343440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a:t>
            </a:fld>
            <a:endParaRPr lang="nl-NL" dirty="0"/>
          </a:p>
        </p:txBody>
      </p:sp>
    </p:spTree>
    <p:extLst>
      <p:ext uri="{BB962C8B-B14F-4D97-AF65-F5344CB8AC3E}">
        <p14:creationId xmlns:p14="http://schemas.microsoft.com/office/powerpoint/2010/main" val="2328572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37</a:t>
            </a:fld>
            <a:endParaRPr lang="nl-NL" dirty="0"/>
          </a:p>
        </p:txBody>
      </p:sp>
    </p:spTree>
    <p:extLst>
      <p:ext uri="{BB962C8B-B14F-4D97-AF65-F5344CB8AC3E}">
        <p14:creationId xmlns:p14="http://schemas.microsoft.com/office/powerpoint/2010/main" val="3401433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40</a:t>
            </a:fld>
            <a:endParaRPr lang="nl-NL" dirty="0"/>
          </a:p>
        </p:txBody>
      </p:sp>
    </p:spTree>
    <p:extLst>
      <p:ext uri="{BB962C8B-B14F-4D97-AF65-F5344CB8AC3E}">
        <p14:creationId xmlns:p14="http://schemas.microsoft.com/office/powerpoint/2010/main" val="324275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41</a:t>
            </a:fld>
            <a:endParaRPr lang="nl-NL" dirty="0"/>
          </a:p>
        </p:txBody>
      </p:sp>
    </p:spTree>
    <p:extLst>
      <p:ext uri="{BB962C8B-B14F-4D97-AF65-F5344CB8AC3E}">
        <p14:creationId xmlns:p14="http://schemas.microsoft.com/office/powerpoint/2010/main" val="2183153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42</a:t>
            </a:fld>
            <a:endParaRPr lang="nl-NL" dirty="0"/>
          </a:p>
        </p:txBody>
      </p:sp>
    </p:spTree>
    <p:extLst>
      <p:ext uri="{BB962C8B-B14F-4D97-AF65-F5344CB8AC3E}">
        <p14:creationId xmlns:p14="http://schemas.microsoft.com/office/powerpoint/2010/main" val="1736470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46</a:t>
            </a:fld>
            <a:endParaRPr lang="nl-NL" dirty="0"/>
          </a:p>
        </p:txBody>
      </p:sp>
    </p:spTree>
    <p:extLst>
      <p:ext uri="{BB962C8B-B14F-4D97-AF65-F5344CB8AC3E}">
        <p14:creationId xmlns:p14="http://schemas.microsoft.com/office/powerpoint/2010/main" val="1718188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5F66E6-B8FC-4492-991E-B28B6BBFF299}" type="slidenum">
              <a:rPr lang="en-GB" smtClean="0"/>
              <a:pPr>
                <a:defRPr/>
              </a:pPr>
              <a:t>48</a:t>
            </a:fld>
            <a:endParaRPr lang="en-GB" dirty="0"/>
          </a:p>
        </p:txBody>
      </p:sp>
    </p:spTree>
    <p:extLst>
      <p:ext uri="{BB962C8B-B14F-4D97-AF65-F5344CB8AC3E}">
        <p14:creationId xmlns:p14="http://schemas.microsoft.com/office/powerpoint/2010/main" val="25694711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5F66E6-B8FC-4492-991E-B28B6BBFF299}" type="slidenum">
              <a:rPr lang="en-GB" smtClean="0"/>
              <a:pPr>
                <a:defRPr/>
              </a:pPr>
              <a:t>49</a:t>
            </a:fld>
            <a:endParaRPr lang="en-GB" dirty="0"/>
          </a:p>
        </p:txBody>
      </p:sp>
    </p:spTree>
    <p:extLst>
      <p:ext uri="{BB962C8B-B14F-4D97-AF65-F5344CB8AC3E}">
        <p14:creationId xmlns:p14="http://schemas.microsoft.com/office/powerpoint/2010/main" val="2177060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5F66E6-B8FC-4492-991E-B28B6BBFF299}" type="slidenum">
              <a:rPr lang="en-GB" smtClean="0"/>
              <a:pPr>
                <a:defRPr/>
              </a:pPr>
              <a:t>50</a:t>
            </a:fld>
            <a:endParaRPr lang="en-GB" dirty="0"/>
          </a:p>
        </p:txBody>
      </p:sp>
    </p:spTree>
    <p:extLst>
      <p:ext uri="{BB962C8B-B14F-4D97-AF65-F5344CB8AC3E}">
        <p14:creationId xmlns:p14="http://schemas.microsoft.com/office/powerpoint/2010/main" val="1904906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5F66E6-B8FC-4492-991E-B28B6BBFF299}" type="slidenum">
              <a:rPr lang="en-GB" smtClean="0"/>
              <a:pPr>
                <a:defRPr/>
              </a:pPr>
              <a:t>51</a:t>
            </a:fld>
            <a:endParaRPr lang="en-GB" dirty="0"/>
          </a:p>
        </p:txBody>
      </p:sp>
    </p:spTree>
    <p:extLst>
      <p:ext uri="{BB962C8B-B14F-4D97-AF65-F5344CB8AC3E}">
        <p14:creationId xmlns:p14="http://schemas.microsoft.com/office/powerpoint/2010/main" val="3486504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5F66E6-B8FC-4492-991E-B28B6BBFF299}" type="slidenum">
              <a:rPr lang="en-GB" smtClean="0"/>
              <a:pPr>
                <a:defRPr/>
              </a:pPr>
              <a:t>52</a:t>
            </a:fld>
            <a:endParaRPr lang="en-GB" dirty="0"/>
          </a:p>
        </p:txBody>
      </p:sp>
    </p:spTree>
    <p:extLst>
      <p:ext uri="{BB962C8B-B14F-4D97-AF65-F5344CB8AC3E}">
        <p14:creationId xmlns:p14="http://schemas.microsoft.com/office/powerpoint/2010/main" val="2958393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65F66E6-B8FC-4492-991E-B28B6BBFF299}" type="slidenum">
              <a:rPr lang="en-GB" smtClean="0"/>
              <a:pPr>
                <a:defRPr/>
              </a:pPr>
              <a:t>4</a:t>
            </a:fld>
            <a:endParaRPr lang="en-GB" dirty="0"/>
          </a:p>
        </p:txBody>
      </p:sp>
    </p:spTree>
    <p:extLst>
      <p:ext uri="{BB962C8B-B14F-4D97-AF65-F5344CB8AC3E}">
        <p14:creationId xmlns:p14="http://schemas.microsoft.com/office/powerpoint/2010/main" val="1850839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53</a:t>
            </a:fld>
            <a:endParaRPr lang="nl-NL" dirty="0"/>
          </a:p>
        </p:txBody>
      </p:sp>
    </p:spTree>
    <p:extLst>
      <p:ext uri="{BB962C8B-B14F-4D97-AF65-F5344CB8AC3E}">
        <p14:creationId xmlns:p14="http://schemas.microsoft.com/office/powerpoint/2010/main" val="14777859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8A3F4C54-49A1-4A61-8DE9-CABAFDD7BE19}" type="slidenum">
              <a:rPr lang="nl-NL" smtClean="0"/>
              <a:pPr/>
              <a:t>54</a:t>
            </a:fld>
            <a:endParaRPr lang="nl-NL" dirty="0"/>
          </a:p>
        </p:txBody>
      </p:sp>
    </p:spTree>
    <p:extLst>
      <p:ext uri="{BB962C8B-B14F-4D97-AF65-F5344CB8AC3E}">
        <p14:creationId xmlns:p14="http://schemas.microsoft.com/office/powerpoint/2010/main" val="24255973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8A3F4C54-49A1-4A61-8DE9-CABAFDD7BE19}" type="slidenum">
              <a:rPr lang="nl-NL" smtClean="0"/>
              <a:pPr/>
              <a:t>55</a:t>
            </a:fld>
            <a:endParaRPr lang="nl-NL" dirty="0"/>
          </a:p>
        </p:txBody>
      </p:sp>
    </p:spTree>
    <p:extLst>
      <p:ext uri="{BB962C8B-B14F-4D97-AF65-F5344CB8AC3E}">
        <p14:creationId xmlns:p14="http://schemas.microsoft.com/office/powerpoint/2010/main" val="38283272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3F4C54-49A1-4A61-8DE9-CABAFDD7BE19}" type="slidenum">
              <a:rPr lang="nl-NL" smtClean="0"/>
              <a:t>56</a:t>
            </a:fld>
            <a:endParaRPr lang="nl-NL" dirty="0"/>
          </a:p>
        </p:txBody>
      </p:sp>
    </p:spTree>
    <p:extLst>
      <p:ext uri="{BB962C8B-B14F-4D97-AF65-F5344CB8AC3E}">
        <p14:creationId xmlns:p14="http://schemas.microsoft.com/office/powerpoint/2010/main" val="24762902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A3F4C54-49A1-4A61-8DE9-CABAFDD7BE19}" type="slidenum">
              <a:rPr lang="nl-NL" smtClean="0"/>
              <a:t>57</a:t>
            </a:fld>
            <a:endParaRPr lang="nl-NL" dirty="0"/>
          </a:p>
        </p:txBody>
      </p:sp>
    </p:spTree>
    <p:extLst>
      <p:ext uri="{BB962C8B-B14F-4D97-AF65-F5344CB8AC3E}">
        <p14:creationId xmlns:p14="http://schemas.microsoft.com/office/powerpoint/2010/main" val="2783450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7C72BA4-717A-4A63-84DA-C54A45E46827}" type="slidenum">
              <a:rPr lang="en-GB" smtClean="0"/>
              <a:pPr>
                <a:defRPr/>
              </a:pPr>
              <a:t>58</a:t>
            </a:fld>
            <a:endParaRPr lang="en-GB" dirty="0"/>
          </a:p>
        </p:txBody>
      </p:sp>
    </p:spTree>
    <p:extLst>
      <p:ext uri="{BB962C8B-B14F-4D97-AF65-F5344CB8AC3E}">
        <p14:creationId xmlns:p14="http://schemas.microsoft.com/office/powerpoint/2010/main" val="338855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5</a:t>
            </a:fld>
            <a:endParaRPr lang="nl-NL" dirty="0"/>
          </a:p>
        </p:txBody>
      </p:sp>
    </p:spTree>
    <p:extLst>
      <p:ext uri="{BB962C8B-B14F-4D97-AF65-F5344CB8AC3E}">
        <p14:creationId xmlns:p14="http://schemas.microsoft.com/office/powerpoint/2010/main" val="1604995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3F4C54-49A1-4A61-8DE9-CABAFDD7BE19}" type="slidenum">
              <a:rPr lang="nl-NL" smtClean="0"/>
              <a:pPr/>
              <a:t>7</a:t>
            </a:fld>
            <a:endParaRPr lang="nl-NL" dirty="0"/>
          </a:p>
        </p:txBody>
      </p:sp>
    </p:spTree>
    <p:extLst>
      <p:ext uri="{BB962C8B-B14F-4D97-AF65-F5344CB8AC3E}">
        <p14:creationId xmlns:p14="http://schemas.microsoft.com/office/powerpoint/2010/main" val="295956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A3F4C54-49A1-4A61-8DE9-CABAFDD7BE19}" type="slidenum">
              <a:rPr lang="nl-NL" smtClean="0"/>
              <a:pPr/>
              <a:t>8</a:t>
            </a:fld>
            <a:endParaRPr lang="nl-NL" dirty="0"/>
          </a:p>
        </p:txBody>
      </p:sp>
    </p:spTree>
    <p:extLst>
      <p:ext uri="{BB962C8B-B14F-4D97-AF65-F5344CB8AC3E}">
        <p14:creationId xmlns:p14="http://schemas.microsoft.com/office/powerpoint/2010/main" val="1398030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8A3F4C54-49A1-4A61-8DE9-CABAFDD7BE19}" type="slidenum">
              <a:rPr lang="nl-NL" smtClean="0"/>
              <a:pPr/>
              <a:t>9</a:t>
            </a:fld>
            <a:endParaRPr lang="nl-NL" dirty="0"/>
          </a:p>
        </p:txBody>
      </p:sp>
    </p:spTree>
    <p:extLst>
      <p:ext uri="{BB962C8B-B14F-4D97-AF65-F5344CB8AC3E}">
        <p14:creationId xmlns:p14="http://schemas.microsoft.com/office/powerpoint/2010/main" val="4109219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8A3F4C54-49A1-4A61-8DE9-CABAFDD7BE19}" type="slidenum">
              <a:rPr lang="nl-NL" smtClean="0"/>
              <a:t>10</a:t>
            </a:fld>
            <a:endParaRPr lang="nl-NL" dirty="0"/>
          </a:p>
        </p:txBody>
      </p:sp>
    </p:spTree>
    <p:extLst>
      <p:ext uri="{BB962C8B-B14F-4D97-AF65-F5344CB8AC3E}">
        <p14:creationId xmlns:p14="http://schemas.microsoft.com/office/powerpoint/2010/main" val="2117996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nl-NL" dirty="0"/>
              <a:t>Klik om de stijl te bewerken</a:t>
            </a:r>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4"/>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4"/>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dirty="0">
                <a:ln>
                  <a:noFill/>
                </a:ln>
                <a:solidFill>
                  <a:sysClr val="windowText" lastClr="000000"/>
                </a:solidFill>
                <a:effectLst/>
                <a:uLnTx/>
                <a:uFillTx/>
              </a:rPr>
              <a:t>Klik op het pictogram als u een afbeelding wilt toevoegen</a:t>
            </a: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Ondertitel</a:t>
            </a: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1800" b="0" i="0" u="none" strike="noStrike" kern="0" cap="none" spc="0" normalizeH="0" baseline="0" noProof="0" dirty="0">
                <a:ln>
                  <a:noFill/>
                </a:ln>
                <a:solidFill>
                  <a:srgbClr val="FFFFFF"/>
                </a:solidFill>
                <a:effectLst/>
                <a:uLnTx/>
                <a:uFillTx/>
              </a:rPr>
              <a:t>Datum, Auteursnaam</a:t>
            </a:r>
          </a:p>
        </p:txBody>
      </p:sp>
      <p:sp>
        <p:nvSpPr>
          <p:cNvPr id="9" name="Text Box 14"/>
          <p:cNvSpPr txBox="1">
            <a:spLocks noChangeArrowheads="1"/>
          </p:cNvSpPr>
          <p:nvPr userDrawn="1"/>
        </p:nvSpPr>
        <p:spPr bwMode="auto">
          <a:xfrm>
            <a:off x="3419474" y="6248400"/>
            <a:ext cx="5191125"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10"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983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nl-NL" dirty="0"/>
              <a:t>Klik om de stijl te bewerken</a:t>
            </a:r>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nl-NL" dirty="0"/>
              <a:t>Klik om de modelstijl</a:t>
            </a:r>
          </a:p>
        </p:txBody>
      </p:sp>
      <p:sp>
        <p:nvSpPr>
          <p:cNvPr id="13"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1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1031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nl-NL" dirty="0"/>
              <a:t>Klik om de stijl te bewerken</a:t>
            </a:r>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6"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627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2" name="Titel 1"/>
          <p:cNvSpPr>
            <a:spLocks noGrp="1"/>
          </p:cNvSpPr>
          <p:nvPr>
            <p:ph type="title"/>
          </p:nvPr>
        </p:nvSpPr>
        <p:spPr>
          <a:xfrm>
            <a:off x="491642" y="230187"/>
            <a:ext cx="8442796" cy="838800"/>
          </a:xfrm>
        </p:spPr>
        <p:txBody>
          <a:bodyPr/>
          <a:lstStyle/>
          <a:p>
            <a:r>
              <a:rPr lang="nl-NL" dirty="0"/>
              <a:t>Klik om de stijl te bewerken</a:t>
            </a:r>
          </a:p>
        </p:txBody>
      </p:sp>
      <p:sp>
        <p:nvSpPr>
          <p:cNvPr id="4"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015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5"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470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0" y="0"/>
            <a:ext cx="9143999" cy="685800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628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3"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582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nl-NL" dirty="0"/>
              <a:t>Klik om de stijl te bewerken</a:t>
            </a:r>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
        <p:nvSpPr>
          <p:cNvPr id="4"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spTree>
    <p:extLst>
      <p:ext uri="{BB962C8B-B14F-4D97-AF65-F5344CB8AC3E}">
        <p14:creationId xmlns:p14="http://schemas.microsoft.com/office/powerpoint/2010/main" val="4161377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nl-NL" dirty="0"/>
              <a:t>Klik om de stijl te bewerken</a:t>
            </a:r>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
        <p:nvSpPr>
          <p:cNvPr id="4"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337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nl-NL" dirty="0"/>
              <a:t>Klik om de stijl te bewerken</a:t>
            </a:r>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bg2"/>
                </a:solidFill>
              </a:defRPr>
            </a:lvl1pPr>
          </a:lstStyle>
          <a:p>
            <a:pPr lvl="0"/>
            <a:r>
              <a:rPr lang="nl-NL" dirty="0"/>
              <a:t>Klik om de modelstijlen te bewerken</a:t>
            </a:r>
          </a:p>
        </p:txBody>
      </p:sp>
      <p:sp>
        <p:nvSpPr>
          <p:cNvPr id="5"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450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nl-NL" dirty="0"/>
              <a:t>Klik om de stijl te bewerken</a:t>
            </a:r>
          </a:p>
        </p:txBody>
      </p:sp>
      <p:sp>
        <p:nvSpPr>
          <p:cNvPr id="3" name="Tijdelijke aanduiding voor tekst 6"/>
          <p:cNvSpPr>
            <a:spLocks noGrp="1"/>
          </p:cNvSpPr>
          <p:nvPr>
            <p:ph type="body" sz="quarter" idx="10"/>
          </p:nvPr>
        </p:nvSpPr>
        <p:spPr>
          <a:xfrm>
            <a:off x="421200" y="1835249"/>
            <a:ext cx="8521188"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30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5"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493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6"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017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
        <p:nvSpPr>
          <p:cNvPr id="5"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540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nl-NL" dirty="0"/>
              <a:t>Klik om de modelstijlen te bewerken</a:t>
            </a:r>
          </a:p>
          <a:p>
            <a:pPr lvl="1"/>
            <a:r>
              <a:rPr lang="nl-NL" dirty="0"/>
              <a:t>Tweede niveau</a:t>
            </a:r>
          </a:p>
          <a:p>
            <a:pPr lvl="2"/>
            <a:r>
              <a:rPr lang="nl-NL" dirty="0"/>
              <a:t>Derde niveau</a:t>
            </a:r>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
        <p:nvSpPr>
          <p:cNvPr id="6"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7"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39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
        <p:nvSpPr>
          <p:cNvPr id="4"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5"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075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4"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3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nl-NL" dirty="0"/>
              <a:t>Klik om de stijl te bewerken</a:t>
            </a:r>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4"/>
          </a:solidFill>
        </p:spPr>
        <p:txBody>
          <a:bodyPr anchor="ctr"/>
          <a:lstStyle>
            <a:lvl1pPr marL="0" indent="0" algn="ctr">
              <a:buNone/>
              <a:defRPr sz="800"/>
            </a:lvl1pPr>
          </a:lstStyle>
          <a:p>
            <a:pPr lvl="0"/>
            <a:r>
              <a:rPr lang="nl-NL" noProof="0" dirty="0"/>
              <a:t>Klik op het pictogram als u een afbeelding wilt toevoegen</a:t>
            </a:r>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bg2"/>
                </a:solidFill>
              </a:defRPr>
            </a:lvl1pPr>
          </a:lstStyle>
          <a:p>
            <a:pPr lvl="0"/>
            <a:r>
              <a:rPr lang="nl-NL" dirty="0"/>
              <a:t>Klik om de modelstijlen te bewerken</a:t>
            </a:r>
          </a:p>
        </p:txBody>
      </p:sp>
      <p:sp>
        <p:nvSpPr>
          <p:cNvPr id="5" name="Text Box 14"/>
          <p:cNvSpPr txBox="1">
            <a:spLocks noChangeArrowheads="1"/>
          </p:cNvSpPr>
          <p:nvPr userDrawn="1"/>
        </p:nvSpPr>
        <p:spPr bwMode="auto">
          <a:xfrm>
            <a:off x="5534025" y="6245453"/>
            <a:ext cx="3381374"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lIns="0" tIns="0" rIns="0" bIns="0">
            <a:spAutoFit/>
          </a:bodyPr>
          <a:lstStyle>
            <a:lvl1pPr>
              <a:defRPr sz="2400">
                <a:solidFill>
                  <a:schemeClr val="tx1"/>
                </a:solidFill>
                <a:latin typeface="News Gothic" pitchFamily="34" charset="0"/>
              </a:defRPr>
            </a:lvl1pPr>
            <a:lvl2pPr marL="742950" indent="-285750">
              <a:defRPr sz="2400">
                <a:solidFill>
                  <a:schemeClr val="tx1"/>
                </a:solidFill>
                <a:latin typeface="News Gothic" pitchFamily="34" charset="0"/>
              </a:defRPr>
            </a:lvl2pPr>
            <a:lvl3pPr marL="1143000" indent="-228600">
              <a:defRPr sz="2400">
                <a:solidFill>
                  <a:schemeClr val="tx1"/>
                </a:solidFill>
                <a:latin typeface="News Gothic" pitchFamily="34" charset="0"/>
              </a:defRPr>
            </a:lvl3pPr>
            <a:lvl4pPr marL="1600200" indent="-228600">
              <a:defRPr sz="2400">
                <a:solidFill>
                  <a:schemeClr val="tx1"/>
                </a:solidFill>
                <a:latin typeface="News Gothic" pitchFamily="34" charset="0"/>
              </a:defRPr>
            </a:lvl4pPr>
            <a:lvl5pPr marL="2057400" indent="-228600">
              <a:defRPr sz="2400">
                <a:solidFill>
                  <a:schemeClr val="tx1"/>
                </a:solidFill>
                <a:latin typeface="News Gothic" pitchFamily="34" charset="0"/>
              </a:defRPr>
            </a:lvl5pPr>
            <a:lvl6pPr marL="2514600" indent="-228600" eaLnBrk="0" fontAlgn="base" hangingPunct="0">
              <a:spcBef>
                <a:spcPct val="50000"/>
              </a:spcBef>
              <a:spcAft>
                <a:spcPct val="0"/>
              </a:spcAft>
              <a:defRPr sz="2400">
                <a:solidFill>
                  <a:schemeClr val="tx1"/>
                </a:solidFill>
                <a:latin typeface="News Gothic" pitchFamily="34" charset="0"/>
              </a:defRPr>
            </a:lvl6pPr>
            <a:lvl7pPr marL="2971800" indent="-228600" eaLnBrk="0" fontAlgn="base" hangingPunct="0">
              <a:spcBef>
                <a:spcPct val="50000"/>
              </a:spcBef>
              <a:spcAft>
                <a:spcPct val="0"/>
              </a:spcAft>
              <a:defRPr sz="2400">
                <a:solidFill>
                  <a:schemeClr val="tx1"/>
                </a:solidFill>
                <a:latin typeface="News Gothic" pitchFamily="34" charset="0"/>
              </a:defRPr>
            </a:lvl7pPr>
            <a:lvl8pPr marL="3429000" indent="-228600" eaLnBrk="0" fontAlgn="base" hangingPunct="0">
              <a:spcBef>
                <a:spcPct val="50000"/>
              </a:spcBef>
              <a:spcAft>
                <a:spcPct val="0"/>
              </a:spcAft>
              <a:defRPr sz="2400">
                <a:solidFill>
                  <a:schemeClr val="tx1"/>
                </a:solidFill>
                <a:latin typeface="News Gothic" pitchFamily="34" charset="0"/>
              </a:defRPr>
            </a:lvl8pPr>
            <a:lvl9pPr marL="3886200" indent="-228600" eaLnBrk="0" fontAlgn="base" hangingPunct="0">
              <a:spcBef>
                <a:spcPct val="50000"/>
              </a:spcBef>
              <a:spcAft>
                <a:spcPct val="0"/>
              </a:spcAft>
              <a:defRPr sz="2400">
                <a:solidFill>
                  <a:schemeClr val="tx1"/>
                </a:solidFill>
                <a:latin typeface="News Gothic" pitchFamily="34" charset="0"/>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bg1"/>
                </a:solidFill>
                <a:effectLst/>
                <a:uLnTx/>
                <a:uFillTx/>
                <a:latin typeface="News Gothic" pitchFamily="34" charset="0"/>
              </a:rPr>
              <a:t>Centre for Genetic Resources, the Netherlands</a:t>
            </a:r>
          </a:p>
        </p:txBody>
      </p:sp>
      <p:pic>
        <p:nvPicPr>
          <p:cNvPr id="6" name="Picture 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5536" y="6237312"/>
            <a:ext cx="2667000" cy="416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723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4B233"/>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blipFill dpi="0" rotWithShape="1">
            <a:blip r:embed="rId20"/>
            <a:srcRect/>
            <a:stretch>
              <a:fillRect/>
            </a:stretch>
          </a:blipFill>
          <a:ln>
            <a:noFill/>
          </a:ln>
        </p:spPr>
        <p:txBody>
          <a:bodyPr vert="horz" wrap="square" lIns="18000" tIns="0" rIns="91440" bIns="324000" numCol="1" anchor="t" anchorCtr="0" compatLnSpc="1">
            <a:prstTxWarp prst="textNoShape">
              <a:avLst/>
            </a:prstTxWarp>
            <a:spAutoFit/>
          </a:bodyPr>
          <a:lstStyle/>
          <a:p>
            <a:pPr lvl="0"/>
            <a:r>
              <a:rPr lang="nl-NL" dirty="0"/>
              <a:t>Klik om de stijl te bewerken</a:t>
            </a:r>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4"/>
            <a:endParaRPr lang="nl-NL" dirty="0"/>
          </a:p>
        </p:txBody>
      </p:sp>
      <p:sp>
        <p:nvSpPr>
          <p:cNvPr id="4" name="AutoShape 3"/>
          <p:cNvSpPr>
            <a:spLocks noChangeAspect="1" noChangeArrowheads="1" noTextEdit="1"/>
          </p:cNvSpPr>
          <p:nvPr/>
        </p:nvSpPr>
        <p:spPr bwMode="auto">
          <a:xfrm>
            <a:off x="249238" y="3929063"/>
            <a:ext cx="7840662" cy="162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53" r:id="rId9"/>
    <p:sldLayoutId id="2147483655" r:id="rId10"/>
    <p:sldLayoutId id="2147483656" r:id="rId11"/>
    <p:sldLayoutId id="2147483657" r:id="rId12"/>
    <p:sldLayoutId id="2147483659" r:id="rId13"/>
    <p:sldLayoutId id="2147483660" r:id="rId14"/>
    <p:sldLayoutId id="2147483661" r:id="rId15"/>
    <p:sldLayoutId id="2147483663" r:id="rId16"/>
    <p:sldLayoutId id="2147483665" r:id="rId17"/>
    <p:sldLayoutId id="2147483654" r:id="rId18"/>
  </p:sldLayoutIdLst>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f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18.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6.xml.rels><?xml version="1.0" encoding="UTF-8" standalone="yes"?>
<Relationships xmlns="http://schemas.openxmlformats.org/package/2006/relationships"><Relationship Id="rId3" Type="http://schemas.openxmlformats.org/officeDocument/2006/relationships/hyperlink" Target="http://www.cbd.int/" TargetMode="External"/><Relationship Id="rId7"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w.un.org/bbnjagreement/en" TargetMode="External"/><Relationship Id="rId5" Type="http://schemas.openxmlformats.org/officeDocument/2006/relationships/hyperlink" Target="http://www.absfocalpoint.nl/" TargetMode="External"/><Relationship Id="rId4" Type="http://schemas.openxmlformats.org/officeDocument/2006/relationships/hyperlink" Target="https://absch.cbd.int/"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ec.europa.eu/environment/nature/biodiversity/international/abs/legislation_en.ht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hyperlink" Target="http://www.absfocalpoint.nl/"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Placeholder 6">
            <a:extLst>
              <a:ext uri="{FF2B5EF4-FFF2-40B4-BE49-F238E27FC236}">
                <a16:creationId xmlns:a16="http://schemas.microsoft.com/office/drawing/2014/main" id="{1E82803D-682F-4C52-BFC5-D1A43D587222}"/>
              </a:ext>
            </a:extLst>
          </p:cNvPr>
          <p:cNvPicPr>
            <a:picLocks noChangeAspect="1"/>
          </p:cNvPicPr>
          <p:nvPr/>
        </p:nvPicPr>
        <p:blipFill>
          <a:blip r:embed="rId3" cstate="print">
            <a:extLst>
              <a:ext uri="{28A0092B-C50C-407E-A947-70E740481C1C}">
                <a14:useLocalDpi xmlns:a14="http://schemas.microsoft.com/office/drawing/2010/main" val="0"/>
              </a:ext>
            </a:extLst>
          </a:blip>
          <a:srcRect l="16667" r="16667"/>
          <a:stretch/>
        </p:blipFill>
        <p:spPr bwMode="auto">
          <a:xfrm>
            <a:off x="6241904" y="3228148"/>
            <a:ext cx="2674177" cy="2674177"/>
          </a:xfrm>
          <a:prstGeom prst="ellips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Placeholder 15" descr="A pile of mussels on the ground&#10;&#10;Description automatically generated">
            <a:extLst>
              <a:ext uri="{FF2B5EF4-FFF2-40B4-BE49-F238E27FC236}">
                <a16:creationId xmlns:a16="http://schemas.microsoft.com/office/drawing/2014/main" id="{6048E88B-3C8C-BCC6-4610-150DA34B3D52}"/>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2500" r="12500"/>
          <a:stretch>
            <a:fillRect/>
          </a:stretch>
        </p:blipFill>
        <p:spPr>
          <a:xfrm>
            <a:off x="4918075" y="3254375"/>
            <a:ext cx="2647950" cy="2647950"/>
          </a:xfrm>
        </p:spPr>
      </p:pic>
      <p:sp>
        <p:nvSpPr>
          <p:cNvPr id="2" name="Titel 1"/>
          <p:cNvSpPr>
            <a:spLocks noGrp="1"/>
          </p:cNvSpPr>
          <p:nvPr>
            <p:ph type="title"/>
          </p:nvPr>
        </p:nvSpPr>
        <p:spPr>
          <a:xfrm>
            <a:off x="485775" y="391122"/>
            <a:ext cx="8442796" cy="1453335"/>
          </a:xfrm>
        </p:spPr>
        <p:txBody>
          <a:bodyPr tIns="18000" anchor="ctr" anchorCtr="0"/>
          <a:lstStyle/>
          <a:p>
            <a:pPr>
              <a:lnSpc>
                <a:spcPct val="100000"/>
              </a:lnSpc>
              <a:spcAft>
                <a:spcPts val="1200"/>
              </a:spcAft>
            </a:pPr>
            <a:r>
              <a:rPr lang="en-US" sz="3600" dirty="0"/>
              <a:t>Access and Benefit-Sharing (ABS):</a:t>
            </a:r>
            <a:br>
              <a:rPr lang="en-US" sz="3600" dirty="0"/>
            </a:br>
            <a:r>
              <a:rPr lang="en-US" sz="3600" dirty="0"/>
              <a:t>the Nagoya Protocol and beyond</a:t>
            </a:r>
            <a:endParaRPr lang="nl-NL" sz="3600" dirty="0"/>
          </a:p>
        </p:txBody>
      </p:sp>
      <p:sp>
        <p:nvSpPr>
          <p:cNvPr id="4" name="Tijdelijke aanduiding voor tekst 3"/>
          <p:cNvSpPr>
            <a:spLocks noGrp="1"/>
          </p:cNvSpPr>
          <p:nvPr>
            <p:ph type="body" sz="quarter" idx="17"/>
          </p:nvPr>
        </p:nvSpPr>
        <p:spPr>
          <a:xfrm>
            <a:off x="509680" y="1691193"/>
            <a:ext cx="8447088" cy="371475"/>
          </a:xfrm>
        </p:spPr>
        <p:txBody>
          <a:bodyPr/>
          <a:lstStyle/>
          <a:p>
            <a:r>
              <a:rPr lang="nl-NL" sz="2400" i="1" dirty="0"/>
              <a:t> </a:t>
            </a:r>
          </a:p>
        </p:txBody>
      </p:sp>
      <p:sp>
        <p:nvSpPr>
          <p:cNvPr id="5" name="Tijdelijke aanduiding voor tekst 4"/>
          <p:cNvSpPr>
            <a:spLocks noGrp="1"/>
          </p:cNvSpPr>
          <p:nvPr>
            <p:ph type="body" sz="quarter" idx="18"/>
          </p:nvPr>
        </p:nvSpPr>
        <p:spPr>
          <a:xfrm>
            <a:off x="509681" y="2119561"/>
            <a:ext cx="8447087" cy="943343"/>
          </a:xfrm>
        </p:spPr>
        <p:txBody>
          <a:bodyPr/>
          <a:lstStyle/>
          <a:p>
            <a:pPr>
              <a:spcBef>
                <a:spcPts val="1800"/>
              </a:spcBef>
            </a:pPr>
            <a:r>
              <a:rPr lang="en-GB" dirty="0"/>
              <a:t>Martin Brink</a:t>
            </a:r>
          </a:p>
          <a:p>
            <a:r>
              <a:rPr lang="en-GB" dirty="0"/>
              <a:t>9 July 2024</a:t>
            </a:r>
          </a:p>
        </p:txBody>
      </p:sp>
      <p:pic>
        <p:nvPicPr>
          <p:cNvPr id="56" name="Picture Placeholder 55">
            <a:extLst>
              <a:ext uri="{FF2B5EF4-FFF2-40B4-BE49-F238E27FC236}">
                <a16:creationId xmlns:a16="http://schemas.microsoft.com/office/drawing/2014/main" id="{7E23CC0A-A054-4039-9C20-6F5349FB8A42}"/>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Lst>
          </a:blip>
          <a:srcRect l="16875" r="16875"/>
          <a:stretch>
            <a:fillRect/>
          </a:stretch>
        </p:blipFill>
        <p:spPr>
          <a:xfrm>
            <a:off x="534555" y="3281115"/>
            <a:ext cx="2674177" cy="2674177"/>
          </a:xfrm>
        </p:spPr>
      </p:pic>
      <p:pic>
        <p:nvPicPr>
          <p:cNvPr id="19" name="Picture Placeholder 18" descr="A group of fish swimming in water&#10;&#10;Description automatically generated">
            <a:extLst>
              <a:ext uri="{FF2B5EF4-FFF2-40B4-BE49-F238E27FC236}">
                <a16:creationId xmlns:a16="http://schemas.microsoft.com/office/drawing/2014/main" id="{32516844-55ED-8523-F40D-D2AFC8471ECD}"/>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16875" r="16875"/>
          <a:stretch>
            <a:fillRect/>
          </a:stretch>
        </p:blipFill>
        <p:spPr>
          <a:xfrm>
            <a:off x="3593954" y="3228148"/>
            <a:ext cx="2647950" cy="2674176"/>
          </a:xfrm>
        </p:spPr>
      </p:pic>
    </p:spTree>
    <p:extLst>
      <p:ext uri="{BB962C8B-B14F-4D97-AF65-F5344CB8AC3E}">
        <p14:creationId xmlns:p14="http://schemas.microsoft.com/office/powerpoint/2010/main" val="27103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429" y="202756"/>
            <a:ext cx="8442796" cy="791650"/>
          </a:xfrm>
        </p:spPr>
        <p:txBody>
          <a:bodyPr/>
          <a:lstStyle/>
          <a:p>
            <a:r>
              <a:rPr lang="en-GB" dirty="0"/>
              <a:t>From CBD to Nagoya Protocol</a:t>
            </a:r>
            <a:endParaRPr lang="nl-NL" dirty="0"/>
          </a:p>
        </p:txBody>
      </p:sp>
      <p:sp>
        <p:nvSpPr>
          <p:cNvPr id="3" name="Text Placeholder 2"/>
          <p:cNvSpPr>
            <a:spLocks noGrp="1"/>
          </p:cNvSpPr>
          <p:nvPr>
            <p:ph type="body" sz="quarter" idx="10"/>
          </p:nvPr>
        </p:nvSpPr>
        <p:spPr>
          <a:xfrm>
            <a:off x="819435" y="1066371"/>
            <a:ext cx="8324565" cy="5517467"/>
          </a:xfrm>
        </p:spPr>
        <p:txBody>
          <a:bodyPr/>
          <a:lstStyle/>
          <a:p>
            <a:pPr>
              <a:spcAft>
                <a:spcPts val="0"/>
              </a:spcAft>
            </a:pPr>
            <a:r>
              <a:rPr lang="en-GB" dirty="0"/>
              <a:t>Convention on Biological Diversity (CBD, 1993) </a:t>
            </a:r>
          </a:p>
          <a:p>
            <a:pPr lvl="1">
              <a:spcBef>
                <a:spcPts val="0"/>
              </a:spcBef>
              <a:spcAft>
                <a:spcPts val="0"/>
              </a:spcAft>
            </a:pPr>
            <a:r>
              <a:rPr lang="en-GB" sz="1800" dirty="0"/>
              <a:t>genetic resources no longer considered ‘</a:t>
            </a:r>
            <a:r>
              <a:rPr lang="en-GB" sz="1800" i="1" dirty="0"/>
              <a:t>common heritage of mankind</a:t>
            </a:r>
            <a:r>
              <a:rPr lang="en-GB" sz="1800" dirty="0"/>
              <a:t>’</a:t>
            </a:r>
          </a:p>
          <a:p>
            <a:pPr lvl="2">
              <a:lnSpc>
                <a:spcPts val="2300"/>
              </a:lnSpc>
              <a:spcBef>
                <a:spcPts val="0"/>
              </a:spcBef>
              <a:spcAft>
                <a:spcPts val="0"/>
              </a:spcAft>
              <a:buFont typeface="Wingdings" panose="05000000000000000000" pitchFamily="2" charset="2"/>
              <a:buChar char="Ø"/>
            </a:pPr>
            <a:r>
              <a:rPr lang="en-GB" sz="1600" dirty="0"/>
              <a:t>instead, all states have </a:t>
            </a:r>
            <a:r>
              <a:rPr lang="en-GB" sz="1600" i="1" dirty="0"/>
              <a:t>national sovereign rights</a:t>
            </a:r>
            <a:r>
              <a:rPr lang="en-GB" sz="1600" dirty="0"/>
              <a:t> over their genetic resources</a:t>
            </a:r>
          </a:p>
          <a:p>
            <a:pPr>
              <a:spcAft>
                <a:spcPts val="0"/>
              </a:spcAft>
            </a:pPr>
            <a:r>
              <a:rPr lang="en-GB" dirty="0"/>
              <a:t>National ABS legislation established </a:t>
            </a:r>
          </a:p>
          <a:p>
            <a:pPr lvl="1">
              <a:spcBef>
                <a:spcPts val="600"/>
              </a:spcBef>
              <a:spcAft>
                <a:spcPts val="0"/>
              </a:spcAft>
            </a:pPr>
            <a:r>
              <a:rPr lang="en-GB" sz="1800" dirty="0"/>
              <a:t>e.g. Philippines (1995), Costa Rica (1998), Brazil (2001), but:</a:t>
            </a:r>
          </a:p>
          <a:p>
            <a:pPr lvl="2">
              <a:lnSpc>
                <a:spcPts val="2300"/>
              </a:lnSpc>
              <a:spcBef>
                <a:spcPts val="0"/>
              </a:spcBef>
              <a:spcAft>
                <a:spcPts val="0"/>
              </a:spcAft>
              <a:buFont typeface="Wingdings" panose="05000000000000000000" pitchFamily="2" charset="2"/>
              <a:buChar char="Ø"/>
            </a:pPr>
            <a:r>
              <a:rPr lang="en-GB" sz="1600" dirty="0"/>
              <a:t>rules often unclear and complex </a:t>
            </a:r>
          </a:p>
          <a:p>
            <a:pPr lvl="2">
              <a:lnSpc>
                <a:spcPts val="2300"/>
              </a:lnSpc>
              <a:spcBef>
                <a:spcPts val="0"/>
              </a:spcBef>
              <a:spcAft>
                <a:spcPts val="0"/>
              </a:spcAft>
              <a:buFont typeface="Wingdings" panose="05000000000000000000" pitchFamily="2" charset="2"/>
              <a:buChar char="Ø"/>
            </a:pPr>
            <a:r>
              <a:rPr lang="en-GB" sz="1600" dirty="0"/>
              <a:t>enforcement difficult</a:t>
            </a:r>
          </a:p>
          <a:p>
            <a:pPr>
              <a:spcAft>
                <a:spcPts val="0"/>
              </a:spcAft>
            </a:pPr>
            <a:r>
              <a:rPr lang="en-GB" dirty="0"/>
              <a:t>Implications</a:t>
            </a:r>
          </a:p>
          <a:p>
            <a:pPr lvl="1">
              <a:spcBef>
                <a:spcPts val="0"/>
              </a:spcBef>
              <a:spcAft>
                <a:spcPts val="0"/>
              </a:spcAft>
            </a:pPr>
            <a:r>
              <a:rPr lang="en-GB" sz="1800" dirty="0"/>
              <a:t>access to genetic resources limited</a:t>
            </a:r>
          </a:p>
          <a:p>
            <a:pPr lvl="1">
              <a:spcBef>
                <a:spcPts val="0"/>
              </a:spcBef>
              <a:spcAft>
                <a:spcPts val="0"/>
              </a:spcAft>
            </a:pPr>
            <a:r>
              <a:rPr lang="en-GB" sz="1800" dirty="0"/>
              <a:t>little benefit-sharing</a:t>
            </a:r>
          </a:p>
          <a:p>
            <a:pPr>
              <a:spcBef>
                <a:spcPts val="2400"/>
              </a:spcBef>
              <a:spcAft>
                <a:spcPts val="0"/>
              </a:spcAft>
            </a:pPr>
            <a:r>
              <a:rPr lang="en-GB" dirty="0"/>
              <a:t>Nagoya Protocol (2014)</a:t>
            </a:r>
          </a:p>
          <a:p>
            <a:pPr lvl="1">
              <a:spcBef>
                <a:spcPts val="600"/>
              </a:spcBef>
              <a:spcAft>
                <a:spcPts val="0"/>
              </a:spcAft>
            </a:pPr>
            <a:endParaRPr lang="nl-NL" sz="1800" dirty="0"/>
          </a:p>
        </p:txBody>
      </p:sp>
      <p:sp>
        <p:nvSpPr>
          <p:cNvPr id="4" name="Down Arrow 3"/>
          <p:cNvSpPr/>
          <p:nvPr/>
        </p:nvSpPr>
        <p:spPr>
          <a:xfrm>
            <a:off x="1036829" y="1817449"/>
            <a:ext cx="484632" cy="552861"/>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sp>
        <p:nvSpPr>
          <p:cNvPr id="6" name="Down Arrow 5"/>
          <p:cNvSpPr/>
          <p:nvPr/>
        </p:nvSpPr>
        <p:spPr>
          <a:xfrm>
            <a:off x="1036829" y="3548675"/>
            <a:ext cx="484632" cy="552861"/>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sp>
        <p:nvSpPr>
          <p:cNvPr id="8" name="Down Arrow 7"/>
          <p:cNvSpPr/>
          <p:nvPr/>
        </p:nvSpPr>
        <p:spPr>
          <a:xfrm>
            <a:off x="1036829" y="5066256"/>
            <a:ext cx="484632" cy="552861"/>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pic>
        <p:nvPicPr>
          <p:cNvPr id="9" name="Picture 8">
            <a:extLst>
              <a:ext uri="{FF2B5EF4-FFF2-40B4-BE49-F238E27FC236}">
                <a16:creationId xmlns:a16="http://schemas.microsoft.com/office/drawing/2014/main" id="{C195B68A-355B-46DB-885B-95C6F2028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8029" y="4343401"/>
            <a:ext cx="1926086" cy="1360298"/>
          </a:xfrm>
          <a:prstGeom prst="rect">
            <a:avLst/>
          </a:prstGeom>
        </p:spPr>
      </p:pic>
    </p:spTree>
    <p:extLst>
      <p:ext uri="{BB962C8B-B14F-4D97-AF65-F5344CB8AC3E}">
        <p14:creationId xmlns:p14="http://schemas.microsoft.com/office/powerpoint/2010/main" val="108875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Nagoya Protocol</a:t>
            </a:r>
          </a:p>
        </p:txBody>
      </p:sp>
      <p:sp>
        <p:nvSpPr>
          <p:cNvPr id="3" name="Text Placeholder 2"/>
          <p:cNvSpPr>
            <a:spLocks noGrp="1"/>
          </p:cNvSpPr>
          <p:nvPr>
            <p:ph type="body" sz="quarter" idx="10"/>
          </p:nvPr>
        </p:nvSpPr>
        <p:spPr>
          <a:xfrm>
            <a:off x="988430" y="1321805"/>
            <a:ext cx="7830878" cy="5306007"/>
          </a:xfrm>
        </p:spPr>
        <p:txBody>
          <a:bodyPr/>
          <a:lstStyle/>
          <a:p>
            <a:pPr>
              <a:spcAft>
                <a:spcPts val="0"/>
              </a:spcAft>
            </a:pPr>
            <a:r>
              <a:rPr lang="en-GB" sz="2000" dirty="0"/>
              <a:t>Protocol to the CBD</a:t>
            </a:r>
          </a:p>
          <a:p>
            <a:pPr>
              <a:spcAft>
                <a:spcPts val="0"/>
              </a:spcAft>
            </a:pPr>
            <a:r>
              <a:rPr lang="en-GB" sz="2000" dirty="0"/>
              <a:t>In force since 12 October 2014</a:t>
            </a:r>
          </a:p>
          <a:p>
            <a:pPr>
              <a:spcAft>
                <a:spcPts val="0"/>
              </a:spcAft>
            </a:pPr>
            <a:r>
              <a:rPr lang="en-GB" sz="2000" dirty="0"/>
              <a:t>141 Parties (as of 9 July 2024) </a:t>
            </a:r>
          </a:p>
          <a:p>
            <a:pPr>
              <a:spcAft>
                <a:spcPts val="0"/>
              </a:spcAft>
            </a:pPr>
            <a:r>
              <a:rPr lang="en-GB" sz="2000" dirty="0"/>
              <a:t>Objective</a:t>
            </a:r>
          </a:p>
          <a:p>
            <a:pPr lvl="1">
              <a:spcBef>
                <a:spcPts val="0"/>
              </a:spcBef>
            </a:pPr>
            <a:r>
              <a:rPr lang="en-GB" sz="1600" dirty="0"/>
              <a:t>the fair and equitable sharing of the benefits arising from the utilization of genetic resources (...), thereby contributing to the conservation of biological diversity and the sustainable use of its components</a:t>
            </a:r>
          </a:p>
          <a:p>
            <a:pPr>
              <a:spcAft>
                <a:spcPts val="0"/>
              </a:spcAft>
            </a:pPr>
            <a:r>
              <a:rPr lang="en-GB" sz="2000" dirty="0"/>
              <a:t>Important elements</a:t>
            </a:r>
          </a:p>
          <a:p>
            <a:pPr lvl="1">
              <a:spcBef>
                <a:spcPts val="0"/>
              </a:spcBef>
            </a:pPr>
            <a:r>
              <a:rPr lang="en-GB" sz="1600" dirty="0"/>
              <a:t>user countries: monitoring of ‘compliance’ of their users</a:t>
            </a:r>
          </a:p>
          <a:p>
            <a:pPr lvl="1">
              <a:spcBef>
                <a:spcPts val="0"/>
              </a:spcBef>
            </a:pPr>
            <a:r>
              <a:rPr lang="en-GB" sz="1600" dirty="0"/>
              <a:t>provider countries: clear and transparent access procedures</a:t>
            </a:r>
          </a:p>
          <a:p>
            <a:pPr lvl="1">
              <a:spcBef>
                <a:spcPts val="0"/>
              </a:spcBef>
            </a:pPr>
            <a:r>
              <a:rPr lang="en-GB" sz="1600" dirty="0"/>
              <a:t>benefit-sharing agreed through bilateral negotiations between provider country and user</a:t>
            </a:r>
          </a:p>
          <a:p>
            <a:pPr marL="696913" lvl="1" indent="0">
              <a:buNone/>
            </a:pPr>
            <a:endParaRPr lang="en-GB" sz="1800" dirty="0"/>
          </a:p>
        </p:txBody>
      </p:sp>
      <p:pic>
        <p:nvPicPr>
          <p:cNvPr id="4" name="Picture 2" descr="C:\Users\visse032\AppData\Local\Microsoft\Windows\Temporary Internet Files\Content.Outlook\VD9VRKYD\Nagoya cover.jpg">
            <a:extLst>
              <a:ext uri="{FF2B5EF4-FFF2-40B4-BE49-F238E27FC236}">
                <a16:creationId xmlns:a16="http://schemas.microsoft.com/office/drawing/2014/main" id="{BD0C6A5E-8B6D-1D4E-02C4-AB878932C3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2854" y="296671"/>
            <a:ext cx="1406453" cy="2173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34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840125"/>
          </a:xfrm>
        </p:spPr>
        <p:txBody>
          <a:bodyPr/>
          <a:lstStyle/>
          <a:p>
            <a:r>
              <a:rPr lang="nl-NL" dirty="0"/>
              <a:t>The Nagoya Protocol</a:t>
            </a:r>
          </a:p>
        </p:txBody>
      </p:sp>
      <p:sp>
        <p:nvSpPr>
          <p:cNvPr id="3" name="Text Placeholder 2"/>
          <p:cNvSpPr>
            <a:spLocks noGrp="1"/>
          </p:cNvSpPr>
          <p:nvPr>
            <p:ph type="body" sz="quarter" idx="10"/>
          </p:nvPr>
        </p:nvSpPr>
        <p:spPr>
          <a:xfrm>
            <a:off x="571272" y="1167424"/>
            <a:ext cx="8363166" cy="5340012"/>
          </a:xfrm>
        </p:spPr>
        <p:txBody>
          <a:bodyPr/>
          <a:lstStyle/>
          <a:p>
            <a:pPr>
              <a:lnSpc>
                <a:spcPts val="2300"/>
              </a:lnSpc>
            </a:pPr>
            <a:r>
              <a:rPr lang="en-GB" sz="2000" dirty="0"/>
              <a:t>Principles</a:t>
            </a:r>
          </a:p>
          <a:p>
            <a:pPr lvl="1">
              <a:lnSpc>
                <a:spcPts val="2300"/>
              </a:lnSpc>
              <a:spcBef>
                <a:spcPts val="300"/>
              </a:spcBef>
              <a:spcAft>
                <a:spcPts val="0"/>
              </a:spcAft>
            </a:pPr>
            <a:r>
              <a:rPr lang="en-GB" sz="1800" dirty="0"/>
              <a:t>Provider countries are to ensure clear and transparent procedures</a:t>
            </a:r>
          </a:p>
          <a:p>
            <a:pPr lvl="1">
              <a:lnSpc>
                <a:spcPts val="2300"/>
              </a:lnSpc>
              <a:spcBef>
                <a:spcPts val="300"/>
              </a:spcBef>
              <a:spcAft>
                <a:spcPts val="0"/>
              </a:spcAft>
            </a:pPr>
            <a:r>
              <a:rPr lang="en-GB" sz="1800" dirty="0"/>
              <a:t>compliance to ABS rules in provider countries is to be monitored by the countries where the genetic resources are utilized</a:t>
            </a:r>
          </a:p>
          <a:p>
            <a:pPr>
              <a:lnSpc>
                <a:spcPts val="2300"/>
              </a:lnSpc>
              <a:spcAft>
                <a:spcPts val="0"/>
              </a:spcAft>
            </a:pPr>
            <a:r>
              <a:rPr lang="en-GB" sz="2000" dirty="0"/>
              <a:t>Access to genetic resources on the basis of</a:t>
            </a:r>
          </a:p>
          <a:p>
            <a:pPr lvl="1">
              <a:lnSpc>
                <a:spcPts val="2300"/>
              </a:lnSpc>
              <a:spcBef>
                <a:spcPts val="300"/>
              </a:spcBef>
              <a:spcAft>
                <a:spcPts val="0"/>
              </a:spcAft>
            </a:pPr>
            <a:r>
              <a:rPr lang="en-GB" sz="1800" u="sng" dirty="0"/>
              <a:t>Prior Informed Consent (PIC)</a:t>
            </a:r>
            <a:r>
              <a:rPr lang="en-GB" sz="1800" dirty="0"/>
              <a:t>: permission by authorities of the country providing genetic resources</a:t>
            </a:r>
          </a:p>
          <a:p>
            <a:pPr lvl="2">
              <a:lnSpc>
                <a:spcPts val="2300"/>
              </a:lnSpc>
              <a:spcBef>
                <a:spcPts val="300"/>
              </a:spcBef>
              <a:spcAft>
                <a:spcPts val="0"/>
              </a:spcAft>
              <a:buFont typeface="Wingdings" panose="05000000000000000000" pitchFamily="2" charset="2"/>
              <a:buChar char="Ø"/>
            </a:pPr>
            <a:r>
              <a:rPr lang="en-GB" sz="1800" i="1" dirty="0"/>
              <a:t>unless otherwise determined by that country</a:t>
            </a:r>
            <a:endParaRPr lang="en-GB" sz="1800" dirty="0"/>
          </a:p>
          <a:p>
            <a:pPr lvl="1">
              <a:lnSpc>
                <a:spcPts val="2300"/>
              </a:lnSpc>
              <a:spcBef>
                <a:spcPts val="300"/>
              </a:spcBef>
              <a:spcAft>
                <a:spcPts val="0"/>
              </a:spcAft>
            </a:pPr>
            <a:r>
              <a:rPr lang="en-GB" sz="1800" u="sng" dirty="0"/>
              <a:t>Mutually Agreed Terms (MAT)</a:t>
            </a:r>
            <a:r>
              <a:rPr lang="en-GB" sz="1800" dirty="0"/>
              <a:t>: contract with provider</a:t>
            </a:r>
          </a:p>
          <a:p>
            <a:pPr lvl="2">
              <a:lnSpc>
                <a:spcPts val="2300"/>
              </a:lnSpc>
              <a:spcBef>
                <a:spcPts val="300"/>
              </a:spcBef>
              <a:spcAft>
                <a:spcPts val="0"/>
              </a:spcAft>
              <a:buFont typeface="Wingdings" panose="05000000000000000000" pitchFamily="2" charset="2"/>
              <a:buChar char="Ø"/>
            </a:pPr>
            <a:r>
              <a:rPr lang="en-GB" sz="1800" i="1" dirty="0"/>
              <a:t>including benefit-sharing arrangements</a:t>
            </a:r>
          </a:p>
          <a:p>
            <a:pPr>
              <a:lnSpc>
                <a:spcPts val="2300"/>
              </a:lnSpc>
              <a:spcAft>
                <a:spcPts val="0"/>
              </a:spcAft>
            </a:pPr>
            <a:r>
              <a:rPr lang="en-US" sz="2000" dirty="0"/>
              <a:t>Also provisions on </a:t>
            </a:r>
            <a:r>
              <a:rPr lang="en-US" sz="2000" u="sng" dirty="0"/>
              <a:t>traditional knowledge associated with genetic resources</a:t>
            </a:r>
            <a:r>
              <a:rPr lang="en-US" sz="2000" dirty="0"/>
              <a:t> and </a:t>
            </a:r>
            <a:r>
              <a:rPr lang="en-US" sz="2000" u="sng" dirty="0"/>
              <a:t>derivatives</a:t>
            </a:r>
            <a:r>
              <a:rPr lang="en-US" sz="2000" dirty="0"/>
              <a:t>; opinions on </a:t>
            </a:r>
            <a:r>
              <a:rPr lang="en-US" sz="2000" u="sng" dirty="0"/>
              <a:t>Digital Sequence Information (DSI) </a:t>
            </a:r>
            <a:r>
              <a:rPr lang="en-US" sz="2000" dirty="0"/>
              <a:t>differ</a:t>
            </a:r>
          </a:p>
          <a:p>
            <a:pPr>
              <a:spcAft>
                <a:spcPts val="0"/>
              </a:spcAft>
            </a:pPr>
            <a:endParaRPr lang="en-GB" sz="2000" dirty="0"/>
          </a:p>
        </p:txBody>
      </p:sp>
      <p:pic>
        <p:nvPicPr>
          <p:cNvPr id="5" name="Picture 4">
            <a:extLst>
              <a:ext uri="{FF2B5EF4-FFF2-40B4-BE49-F238E27FC236}">
                <a16:creationId xmlns:a16="http://schemas.microsoft.com/office/drawing/2014/main" id="{2EF98C8A-F6BF-4058-AA4F-9D8EABB87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9223" y="133077"/>
            <a:ext cx="2094845" cy="1225484"/>
          </a:xfrm>
          <a:prstGeom prst="rect">
            <a:avLst/>
          </a:prstGeom>
        </p:spPr>
      </p:pic>
      <p:sp>
        <p:nvSpPr>
          <p:cNvPr id="6" name="Oval 5">
            <a:extLst>
              <a:ext uri="{FF2B5EF4-FFF2-40B4-BE49-F238E27FC236}">
                <a16:creationId xmlns:a16="http://schemas.microsoft.com/office/drawing/2014/main" id="{40A09CD9-98D4-4AEC-9C0A-2F031D028332}"/>
              </a:ext>
            </a:extLst>
          </p:cNvPr>
          <p:cNvSpPr/>
          <p:nvPr/>
        </p:nvSpPr>
        <p:spPr>
          <a:xfrm>
            <a:off x="320928" y="1957096"/>
            <a:ext cx="8502144" cy="12254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spTree>
    <p:extLst>
      <p:ext uri="{BB962C8B-B14F-4D97-AF65-F5344CB8AC3E}">
        <p14:creationId xmlns:p14="http://schemas.microsoft.com/office/powerpoint/2010/main" val="299647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04611"/>
          </a:xfrm>
        </p:spPr>
        <p:txBody>
          <a:bodyPr/>
          <a:lstStyle/>
          <a:p>
            <a:r>
              <a:rPr lang="en-GB" dirty="0"/>
              <a:t>Parties to the Nagoya Protocol </a:t>
            </a:r>
            <a:br>
              <a:rPr lang="en-GB" dirty="0"/>
            </a:br>
            <a:r>
              <a:rPr lang="en-GB" dirty="0"/>
              <a:t>(9 July 2024)</a:t>
            </a:r>
          </a:p>
        </p:txBody>
      </p:sp>
      <p:pic>
        <p:nvPicPr>
          <p:cNvPr id="8" name="Picture 7">
            <a:extLst>
              <a:ext uri="{FF2B5EF4-FFF2-40B4-BE49-F238E27FC236}">
                <a16:creationId xmlns:a16="http://schemas.microsoft.com/office/drawing/2014/main" id="{921F7604-BA93-4BAB-B269-F2C35BB83E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42" y="5697154"/>
            <a:ext cx="8442796" cy="388990"/>
          </a:xfrm>
          <a:prstGeom prst="rect">
            <a:avLst/>
          </a:prstGeom>
        </p:spPr>
      </p:pic>
      <p:pic>
        <p:nvPicPr>
          <p:cNvPr id="5" name="Picture 4" descr="A map of the world with different colored continents&#10;&#10;Description automatically generated">
            <a:extLst>
              <a:ext uri="{FF2B5EF4-FFF2-40B4-BE49-F238E27FC236}">
                <a16:creationId xmlns:a16="http://schemas.microsoft.com/office/drawing/2014/main" id="{B9101227-21FF-8537-7B47-F5A3E5AF32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317" y="1628245"/>
            <a:ext cx="8469121" cy="3858155"/>
          </a:xfrm>
          <a:prstGeom prst="rect">
            <a:avLst/>
          </a:prstGeom>
        </p:spPr>
      </p:pic>
      <p:pic>
        <p:nvPicPr>
          <p:cNvPr id="16" name="Picture 15">
            <a:extLst>
              <a:ext uri="{FF2B5EF4-FFF2-40B4-BE49-F238E27FC236}">
                <a16:creationId xmlns:a16="http://schemas.microsoft.com/office/drawing/2014/main" id="{85F884AC-767A-5FBC-8AC9-A345AA5744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2900" y="5671765"/>
            <a:ext cx="4781538" cy="414380"/>
          </a:xfrm>
          <a:prstGeom prst="rect">
            <a:avLst/>
          </a:prstGeom>
        </p:spPr>
      </p:pic>
      <p:pic>
        <p:nvPicPr>
          <p:cNvPr id="17" name="Picture 16">
            <a:extLst>
              <a:ext uri="{FF2B5EF4-FFF2-40B4-BE49-F238E27FC236}">
                <a16:creationId xmlns:a16="http://schemas.microsoft.com/office/drawing/2014/main" id="{AFD2E3F2-E150-382A-6161-17C7266C28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5318" y="5671765"/>
            <a:ext cx="6017550" cy="414379"/>
          </a:xfrm>
          <a:prstGeom prst="rect">
            <a:avLst/>
          </a:prstGeom>
        </p:spPr>
      </p:pic>
    </p:spTree>
    <p:extLst>
      <p:ext uri="{BB962C8B-B14F-4D97-AF65-F5344CB8AC3E}">
        <p14:creationId xmlns:p14="http://schemas.microsoft.com/office/powerpoint/2010/main" val="161720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652358" cy="1293967"/>
          </a:xfrm>
        </p:spPr>
        <p:txBody>
          <a:bodyPr/>
          <a:lstStyle/>
          <a:p>
            <a:r>
              <a:rPr lang="en-US" sz="2600" dirty="0"/>
              <a:t>Access and Benefit-Sharing (ABS): </a:t>
            </a:r>
            <a:br>
              <a:rPr lang="en-US" sz="2600" dirty="0"/>
            </a:br>
            <a:r>
              <a:rPr lang="en-US" sz="2600" dirty="0"/>
              <a:t>the Nagoya Protocol and beyond</a:t>
            </a:r>
            <a:endParaRPr lang="nl-NL" sz="2600" dirty="0"/>
          </a:p>
        </p:txBody>
      </p:sp>
      <p:sp>
        <p:nvSpPr>
          <p:cNvPr id="3" name="Text Placeholder 2"/>
          <p:cNvSpPr>
            <a:spLocks noGrp="1"/>
          </p:cNvSpPr>
          <p:nvPr>
            <p:ph type="body" sz="quarter" idx="10"/>
          </p:nvPr>
        </p:nvSpPr>
        <p:spPr>
          <a:xfrm>
            <a:off x="728421" y="2019558"/>
            <a:ext cx="6187427" cy="3972871"/>
          </a:xfrm>
        </p:spPr>
        <p:txBody>
          <a:bodyPr/>
          <a:lstStyle/>
          <a:p>
            <a:pPr marL="457200" indent="-457200">
              <a:spcAft>
                <a:spcPts val="600"/>
              </a:spcAft>
              <a:buSzPct val="100000"/>
              <a:buFont typeface="+mj-lt"/>
              <a:buAutoNum type="arabicPeriod"/>
            </a:pPr>
            <a:r>
              <a:rPr lang="en-GB" dirty="0"/>
              <a:t>Access and Benefit-Sharing (ABS)</a:t>
            </a:r>
          </a:p>
          <a:p>
            <a:pPr marL="457200" indent="-457200">
              <a:spcAft>
                <a:spcPts val="600"/>
              </a:spcAft>
              <a:buSzPct val="100000"/>
              <a:buFont typeface="+mj-lt"/>
              <a:buAutoNum type="arabicPeriod"/>
            </a:pPr>
            <a:r>
              <a:rPr lang="en-GB" dirty="0"/>
              <a:t>International ABS agreements</a:t>
            </a:r>
          </a:p>
          <a:p>
            <a:pPr marL="457200" indent="-457200">
              <a:spcAft>
                <a:spcPts val="600"/>
              </a:spcAft>
              <a:buClr>
                <a:srgbClr val="FF0000"/>
              </a:buClr>
              <a:buSzPct val="100000"/>
              <a:buFont typeface="+mj-lt"/>
              <a:buAutoNum type="arabicPeriod"/>
            </a:pPr>
            <a:r>
              <a:rPr lang="en-GB" dirty="0">
                <a:solidFill>
                  <a:srgbClr val="FF0000"/>
                </a:solidFill>
              </a:rPr>
              <a:t>Implementation of the Nagoya Protocol in the EU and NL</a:t>
            </a:r>
          </a:p>
          <a:p>
            <a:pPr marL="457200" indent="-457200">
              <a:spcAft>
                <a:spcPts val="600"/>
              </a:spcAft>
              <a:buSzPct val="100000"/>
              <a:buFont typeface="+mj-lt"/>
              <a:buAutoNum type="arabicPeriod"/>
            </a:pPr>
            <a:r>
              <a:rPr lang="en-GB" dirty="0"/>
              <a:t>Implications for users</a:t>
            </a:r>
          </a:p>
          <a:p>
            <a:pPr marL="457200" indent="-457200">
              <a:spcAft>
                <a:spcPts val="600"/>
              </a:spcAft>
              <a:buSzPct val="100000"/>
              <a:buFont typeface="+mj-lt"/>
              <a:buAutoNum type="arabicPeriod"/>
            </a:pPr>
            <a:r>
              <a:rPr lang="en-GB" dirty="0"/>
              <a:t>New developments</a:t>
            </a:r>
          </a:p>
          <a:p>
            <a:pPr marL="457200" indent="-457200">
              <a:spcAft>
                <a:spcPts val="600"/>
              </a:spcAft>
              <a:buSzPct val="100000"/>
              <a:buFont typeface="+mj-lt"/>
              <a:buAutoNum type="arabicPeriod"/>
            </a:pPr>
            <a:r>
              <a:rPr lang="en-GB" dirty="0"/>
              <a:t>Key messages</a:t>
            </a:r>
          </a:p>
        </p:txBody>
      </p:sp>
      <p:pic>
        <p:nvPicPr>
          <p:cNvPr id="7" name="Picture Placeholder 55">
            <a:extLst>
              <a:ext uri="{FF2B5EF4-FFF2-40B4-BE49-F238E27FC236}">
                <a16:creationId xmlns:a16="http://schemas.microsoft.com/office/drawing/2014/main" id="{87A27C8B-5BAE-A3FD-1FEA-B9CC40702070}"/>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7031321" y="4005993"/>
            <a:ext cx="1822893" cy="1822893"/>
          </a:xfrm>
          <a:prstGeom prst="ellipse">
            <a:avLst/>
          </a:prstGeom>
        </p:spPr>
      </p:pic>
      <p:pic>
        <p:nvPicPr>
          <p:cNvPr id="8" name="Picture Placeholder 18" descr="A group of fish swimming in water&#10;&#10;Description automatically generated">
            <a:extLst>
              <a:ext uri="{FF2B5EF4-FFF2-40B4-BE49-F238E27FC236}">
                <a16:creationId xmlns:a16="http://schemas.microsoft.com/office/drawing/2014/main" id="{CBC2156C-3483-126B-045C-93B4A1173783}"/>
              </a:ext>
            </a:extLst>
          </p:cNvPr>
          <p:cNvPicPr>
            <a:picLocks noChangeAspect="1"/>
          </p:cNvPicPr>
          <p:nvPr/>
        </p:nvPicPr>
        <p:blipFill>
          <a:blip r:embed="rId4" cstate="print">
            <a:extLst>
              <a:ext uri="{28A0092B-C50C-407E-A947-70E740481C1C}">
                <a14:useLocalDpi xmlns:a14="http://schemas.microsoft.com/office/drawing/2010/main" val="0"/>
              </a:ext>
            </a:extLst>
          </a:blip>
          <a:srcRect l="16875" r="16875"/>
          <a:stretch>
            <a:fillRect/>
          </a:stretch>
        </p:blipFill>
        <p:spPr>
          <a:xfrm>
            <a:off x="7049197" y="1746291"/>
            <a:ext cx="1805017" cy="1822894"/>
          </a:xfrm>
          <a:prstGeom prst="ellipse">
            <a:avLst/>
          </a:prstGeom>
        </p:spPr>
      </p:pic>
    </p:spTree>
    <p:extLst>
      <p:ext uri="{BB962C8B-B14F-4D97-AF65-F5344CB8AC3E}">
        <p14:creationId xmlns:p14="http://schemas.microsoft.com/office/powerpoint/2010/main" val="272780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83699"/>
          </a:xfrm>
        </p:spPr>
        <p:txBody>
          <a:bodyPr/>
          <a:lstStyle/>
          <a:p>
            <a:r>
              <a:rPr lang="en-GB" sz="2800" dirty="0"/>
              <a:t>Implementation Nagoya Protocol in EU and NL</a:t>
            </a:r>
          </a:p>
        </p:txBody>
      </p:sp>
      <p:sp>
        <p:nvSpPr>
          <p:cNvPr id="3" name="Text Placeholder 2"/>
          <p:cNvSpPr>
            <a:spLocks noGrp="1"/>
          </p:cNvSpPr>
          <p:nvPr>
            <p:ph type="body" sz="quarter" idx="10"/>
          </p:nvPr>
        </p:nvSpPr>
        <p:spPr>
          <a:xfrm>
            <a:off x="491642" y="1419786"/>
            <a:ext cx="8505905" cy="4642210"/>
          </a:xfrm>
        </p:spPr>
        <p:txBody>
          <a:bodyPr/>
          <a:lstStyle/>
          <a:p>
            <a:r>
              <a:rPr lang="en-GB" sz="2800" dirty="0"/>
              <a:t>EU</a:t>
            </a:r>
          </a:p>
          <a:p>
            <a:pPr lvl="1">
              <a:lnSpc>
                <a:spcPts val="2400"/>
              </a:lnSpc>
              <a:spcBef>
                <a:spcPts val="600"/>
              </a:spcBef>
            </a:pPr>
            <a:r>
              <a:rPr lang="en-GB" dirty="0"/>
              <a:t>The EU ABS Regulation (Regulation (EU) 511/2014)</a:t>
            </a:r>
          </a:p>
          <a:p>
            <a:pPr lvl="2">
              <a:spcBef>
                <a:spcPts val="300"/>
              </a:spcBef>
              <a:buFont typeface="Wingdings" panose="05000000000000000000" pitchFamily="2" charset="2"/>
              <a:buChar char="Ø"/>
            </a:pPr>
            <a:r>
              <a:rPr lang="en-GB" sz="1800" i="1" dirty="0"/>
              <a:t>published in 2014; legally binding</a:t>
            </a:r>
          </a:p>
          <a:p>
            <a:pPr lvl="1">
              <a:lnSpc>
                <a:spcPts val="2400"/>
              </a:lnSpc>
              <a:spcBef>
                <a:spcPts val="600"/>
              </a:spcBef>
            </a:pPr>
            <a:r>
              <a:rPr lang="en-GB" dirty="0"/>
              <a:t>Implementing Regulation (EU) 2015/1866</a:t>
            </a:r>
          </a:p>
          <a:p>
            <a:pPr lvl="2">
              <a:spcBef>
                <a:spcPts val="300"/>
              </a:spcBef>
              <a:buFont typeface="Wingdings" panose="05000000000000000000" pitchFamily="2" charset="2"/>
              <a:buChar char="Ø"/>
            </a:pPr>
            <a:r>
              <a:rPr lang="en-GB" sz="1800" i="1" dirty="0"/>
              <a:t>published in 2015; legally binding</a:t>
            </a:r>
          </a:p>
          <a:p>
            <a:pPr lvl="1">
              <a:lnSpc>
                <a:spcPts val="2400"/>
              </a:lnSpc>
              <a:spcBef>
                <a:spcPts val="600"/>
              </a:spcBef>
            </a:pPr>
            <a:r>
              <a:rPr lang="en-GB" dirty="0"/>
              <a:t>Guidance document</a:t>
            </a:r>
          </a:p>
          <a:p>
            <a:pPr lvl="2">
              <a:spcBef>
                <a:spcPts val="300"/>
              </a:spcBef>
              <a:buFont typeface="Wingdings" panose="05000000000000000000" pitchFamily="2" charset="2"/>
              <a:buChar char="Ø"/>
            </a:pPr>
            <a:r>
              <a:rPr lang="en-GB" sz="1800" i="1" dirty="0"/>
              <a:t>published in 2016; revised 2021;                         gives explanations, not legally binding</a:t>
            </a:r>
          </a:p>
          <a:p>
            <a:r>
              <a:rPr lang="en-GB" sz="2800" dirty="0"/>
              <a:t>NL</a:t>
            </a:r>
          </a:p>
          <a:p>
            <a:pPr lvl="1">
              <a:lnSpc>
                <a:spcPts val="2400"/>
              </a:lnSpc>
              <a:spcBef>
                <a:spcPts val="600"/>
              </a:spcBef>
            </a:pPr>
            <a:r>
              <a:rPr lang="en-GB" dirty="0"/>
              <a:t>Nagoya Protocol (Implementation) Act</a:t>
            </a:r>
          </a:p>
          <a:p>
            <a:pPr lvl="2">
              <a:lnSpc>
                <a:spcPts val="2400"/>
              </a:lnSpc>
              <a:spcBef>
                <a:spcPts val="600"/>
              </a:spcBef>
              <a:buFont typeface="Wingdings" panose="05000000000000000000" pitchFamily="2" charset="2"/>
              <a:buChar char="Ø"/>
            </a:pPr>
            <a:r>
              <a:rPr lang="en-GB" sz="1800" i="1" dirty="0"/>
              <a:t>published in 2015</a:t>
            </a:r>
          </a:p>
        </p:txBody>
      </p:sp>
      <p:pic>
        <p:nvPicPr>
          <p:cNvPr id="6" name="Afbeelding 4" descr="NL(US_UK).gif"/>
          <p:cNvPicPr>
            <a:picLocks noChangeAspect="1"/>
          </p:cNvPicPr>
          <p:nvPr/>
        </p:nvPicPr>
        <p:blipFill>
          <a:blip r:embed="rId3" cstate="print"/>
          <a:stretch>
            <a:fillRect/>
          </a:stretch>
        </p:blipFill>
        <p:spPr>
          <a:xfrm>
            <a:off x="7470233" y="4650793"/>
            <a:ext cx="1376419" cy="9223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0233" y="3071769"/>
            <a:ext cx="1376419" cy="917383"/>
          </a:xfrm>
          <a:prstGeom prst="rect">
            <a:avLst/>
          </a:prstGeom>
        </p:spPr>
      </p:pic>
    </p:spTree>
    <p:extLst>
      <p:ext uri="{BB962C8B-B14F-4D97-AF65-F5344CB8AC3E}">
        <p14:creationId xmlns:p14="http://schemas.microsoft.com/office/powerpoint/2010/main" val="3010857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86329"/>
          </a:xfrm>
        </p:spPr>
        <p:txBody>
          <a:bodyPr/>
          <a:lstStyle/>
          <a:p>
            <a:r>
              <a:rPr lang="en-GB" sz="2800" dirty="0"/>
              <a:t>The EU ABS Regulation </a:t>
            </a:r>
            <a:r>
              <a:rPr lang="en-GB" sz="2200" dirty="0"/>
              <a:t>(Regulation (EU) 511/2014) </a:t>
            </a:r>
          </a:p>
        </p:txBody>
      </p:sp>
      <p:sp>
        <p:nvSpPr>
          <p:cNvPr id="3" name="Text Placeholder 2"/>
          <p:cNvSpPr>
            <a:spLocks noGrp="1"/>
          </p:cNvSpPr>
          <p:nvPr>
            <p:ph type="body" sz="quarter" idx="10"/>
          </p:nvPr>
        </p:nvSpPr>
        <p:spPr>
          <a:xfrm>
            <a:off x="755896" y="1156053"/>
            <a:ext cx="7949954" cy="5187597"/>
          </a:xfrm>
        </p:spPr>
        <p:txBody>
          <a:bodyPr/>
          <a:lstStyle/>
          <a:p>
            <a:pPr>
              <a:spcBef>
                <a:spcPts val="600"/>
              </a:spcBef>
              <a:spcAft>
                <a:spcPts val="0"/>
              </a:spcAft>
            </a:pPr>
            <a:r>
              <a:rPr lang="en-GB" sz="2000" dirty="0"/>
              <a:t>Implements compliance aspects of the Nagoya Protocol in the EU</a:t>
            </a:r>
          </a:p>
          <a:p>
            <a:pPr lvl="1">
              <a:spcBef>
                <a:spcPts val="0"/>
              </a:spcBef>
              <a:spcAft>
                <a:spcPts val="0"/>
              </a:spcAft>
              <a:buFont typeface="Wingdings" panose="05000000000000000000" pitchFamily="2" charset="2"/>
              <a:buChar char="Ø"/>
            </a:pPr>
            <a:r>
              <a:rPr lang="en-GB" sz="1600" i="1" dirty="0"/>
              <a:t>only deals with compliance, NOT with access</a:t>
            </a:r>
          </a:p>
          <a:p>
            <a:pPr lvl="1">
              <a:spcBef>
                <a:spcPts val="0"/>
              </a:spcBef>
              <a:spcAft>
                <a:spcPts val="600"/>
              </a:spcAft>
              <a:buFont typeface="Wingdings" panose="05000000000000000000" pitchFamily="2" charset="2"/>
              <a:buChar char="Ø"/>
            </a:pPr>
            <a:r>
              <a:rPr lang="en-GB" sz="1600" i="1" dirty="0"/>
              <a:t>access regulated by individual countries, not at EU level</a:t>
            </a:r>
          </a:p>
          <a:p>
            <a:pPr>
              <a:spcBef>
                <a:spcPts val="600"/>
              </a:spcBef>
              <a:spcAft>
                <a:spcPts val="0"/>
              </a:spcAft>
            </a:pPr>
            <a:r>
              <a:rPr lang="en-GB" sz="2000" dirty="0"/>
              <a:t>Entry into force: </a:t>
            </a:r>
            <a:r>
              <a:rPr lang="en-GB" sz="2000" b="1" dirty="0"/>
              <a:t>12 October 2014 </a:t>
            </a:r>
          </a:p>
          <a:p>
            <a:pPr marL="252413" lvl="1" indent="-252413">
              <a:spcBef>
                <a:spcPts val="600"/>
              </a:spcBef>
              <a:spcAft>
                <a:spcPts val="0"/>
              </a:spcAft>
              <a:buSzPct val="140000"/>
              <a:buFont typeface="Wingdings" pitchFamily="2" charset="2"/>
              <a:buChar char="§"/>
            </a:pPr>
            <a:r>
              <a:rPr lang="en-GB" sz="2000" dirty="0"/>
              <a:t>Applies to genetic resources </a:t>
            </a:r>
            <a:endParaRPr lang="en-GB" sz="1800" dirty="0"/>
          </a:p>
          <a:p>
            <a:pPr marL="1016137" lvl="2" indent="-285750">
              <a:spcBef>
                <a:spcPts val="0"/>
              </a:spcBef>
              <a:spcAft>
                <a:spcPts val="0"/>
              </a:spcAft>
              <a:buSzPct val="140000"/>
              <a:buFont typeface="Wingdings" panose="05000000000000000000" pitchFamily="2" charset="2"/>
              <a:buChar char="Ø"/>
            </a:pPr>
            <a:r>
              <a:rPr lang="en-GB" sz="1600" dirty="0"/>
              <a:t>accessed from 12 October 2014 onwards </a:t>
            </a:r>
          </a:p>
          <a:p>
            <a:pPr marL="1016137" lvl="2" indent="-285750">
              <a:spcBef>
                <a:spcPts val="0"/>
              </a:spcBef>
              <a:spcAft>
                <a:spcPts val="0"/>
              </a:spcAft>
              <a:buSzPct val="140000"/>
              <a:buFont typeface="Wingdings" panose="05000000000000000000" pitchFamily="2" charset="2"/>
              <a:buChar char="Ø"/>
            </a:pPr>
            <a:r>
              <a:rPr lang="en-GB" sz="1600" dirty="0"/>
              <a:t>accessed from a country that is a Party to the Nagoya Protocol and has established access measures</a:t>
            </a:r>
          </a:p>
          <a:p>
            <a:pPr marL="1016137" lvl="2" indent="-285750">
              <a:spcBef>
                <a:spcPts val="0"/>
              </a:spcBef>
              <a:spcAft>
                <a:spcPts val="0"/>
              </a:spcAft>
              <a:buSzPct val="140000"/>
              <a:buFont typeface="Wingdings" panose="05000000000000000000" pitchFamily="2" charset="2"/>
              <a:buChar char="Ø"/>
            </a:pPr>
            <a:r>
              <a:rPr lang="en-GB" sz="1600" dirty="0"/>
              <a:t>utilised in R&amp;D within the EU (commercial and non-commercial) </a:t>
            </a:r>
          </a:p>
          <a:p>
            <a:pPr marL="252413" lvl="1" indent="-252413">
              <a:spcBef>
                <a:spcPts val="600"/>
              </a:spcBef>
              <a:spcAft>
                <a:spcPts val="600"/>
              </a:spcAft>
              <a:buSzPct val="140000"/>
              <a:buFont typeface="Wingdings" pitchFamily="2" charset="2"/>
              <a:buChar char="§"/>
            </a:pPr>
            <a:r>
              <a:rPr lang="en-GB" sz="2000" dirty="0"/>
              <a:t>Legally binding for all companies, institutions and individuals within the EU</a:t>
            </a:r>
          </a:p>
          <a:p>
            <a:pPr marL="252413" lvl="1" indent="-252413">
              <a:spcBef>
                <a:spcPts val="600"/>
              </a:spcBef>
              <a:spcAft>
                <a:spcPts val="600"/>
              </a:spcAft>
              <a:buSzPct val="140000"/>
              <a:buFont typeface="Wingdings" pitchFamily="2" charset="2"/>
              <a:buChar char="§"/>
            </a:pPr>
            <a:r>
              <a:rPr lang="en-GB" sz="2000" dirty="0"/>
              <a:t>National legislation in provider countries may go further than the EU ABS Regulation</a:t>
            </a:r>
          </a:p>
          <a:p>
            <a:pPr marL="252413" lvl="1" indent="-252413">
              <a:spcBef>
                <a:spcPts val="600"/>
              </a:spcBef>
              <a:spcAft>
                <a:spcPts val="600"/>
              </a:spcAft>
              <a:buSzPct val="140000"/>
              <a:buFont typeface="Wingdings" pitchFamily="2" charset="2"/>
              <a:buChar char="§"/>
            </a:pPr>
            <a:endParaRPr lang="en-GB" sz="2000" dirty="0"/>
          </a:p>
          <a:p>
            <a:pPr marL="252413" lvl="1" indent="-252413">
              <a:spcBef>
                <a:spcPts val="600"/>
              </a:spcBef>
              <a:spcAft>
                <a:spcPts val="600"/>
              </a:spcAft>
              <a:buSzPct val="140000"/>
              <a:buFont typeface="Wingdings" pitchFamily="2" charset="2"/>
              <a:buChar char="§"/>
            </a:pPr>
            <a:endParaRPr lang="en-GB" sz="2000" dirty="0"/>
          </a:p>
          <a:p>
            <a:pPr marL="252413" lvl="1" indent="-252413">
              <a:spcBef>
                <a:spcPts val="600"/>
              </a:spcBef>
              <a:spcAft>
                <a:spcPts val="600"/>
              </a:spcAft>
              <a:buSzPct val="140000"/>
              <a:buFont typeface="Wingdings" pitchFamily="2" charset="2"/>
              <a:buChar char="§"/>
            </a:pPr>
            <a:endParaRPr lang="en-GB" sz="1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0918" y="2595227"/>
            <a:ext cx="1508213" cy="1005224"/>
          </a:xfrm>
          <a:prstGeom prst="rect">
            <a:avLst/>
          </a:prstGeom>
        </p:spPr>
      </p:pic>
      <p:sp>
        <p:nvSpPr>
          <p:cNvPr id="6" name="Oval 5">
            <a:extLst>
              <a:ext uri="{FF2B5EF4-FFF2-40B4-BE49-F238E27FC236}">
                <a16:creationId xmlns:a16="http://schemas.microsoft.com/office/drawing/2014/main" id="{FD1B2FBE-2E8E-48F9-B2B5-9BE2AC04CC76}"/>
              </a:ext>
            </a:extLst>
          </p:cNvPr>
          <p:cNvSpPr/>
          <p:nvPr/>
        </p:nvSpPr>
        <p:spPr>
          <a:xfrm>
            <a:off x="1039177" y="1669542"/>
            <a:ext cx="7065645" cy="925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sp>
        <p:nvSpPr>
          <p:cNvPr id="4" name="Oval 3">
            <a:extLst>
              <a:ext uri="{FF2B5EF4-FFF2-40B4-BE49-F238E27FC236}">
                <a16:creationId xmlns:a16="http://schemas.microsoft.com/office/drawing/2014/main" id="{BCDCB40C-E067-BD7B-D691-69379FB84426}"/>
              </a:ext>
            </a:extLst>
          </p:cNvPr>
          <p:cNvSpPr/>
          <p:nvPr/>
        </p:nvSpPr>
        <p:spPr>
          <a:xfrm>
            <a:off x="438150" y="5309903"/>
            <a:ext cx="8153915" cy="1005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spTree>
    <p:extLst>
      <p:ext uri="{BB962C8B-B14F-4D97-AF65-F5344CB8AC3E}">
        <p14:creationId xmlns:p14="http://schemas.microsoft.com/office/powerpoint/2010/main" val="182802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04611"/>
          </a:xfrm>
        </p:spPr>
        <p:txBody>
          <a:bodyPr/>
          <a:lstStyle/>
          <a:p>
            <a:r>
              <a:rPr lang="en-GB" dirty="0"/>
              <a:t>The EU ABS Regulation:</a:t>
            </a:r>
            <a:br>
              <a:rPr lang="en-GB" dirty="0"/>
            </a:br>
            <a:r>
              <a:rPr lang="en-GB" dirty="0"/>
              <a:t>User obligations (Art. 4)</a:t>
            </a:r>
          </a:p>
        </p:txBody>
      </p:sp>
      <p:sp>
        <p:nvSpPr>
          <p:cNvPr id="3" name="Text Placeholder 2"/>
          <p:cNvSpPr>
            <a:spLocks noGrp="1"/>
          </p:cNvSpPr>
          <p:nvPr>
            <p:ph type="body" sz="quarter" idx="10"/>
          </p:nvPr>
        </p:nvSpPr>
        <p:spPr>
          <a:xfrm>
            <a:off x="214300" y="1903901"/>
            <a:ext cx="8086737" cy="5538651"/>
          </a:xfrm>
        </p:spPr>
        <p:txBody>
          <a:bodyPr/>
          <a:lstStyle/>
          <a:p>
            <a:pPr lvl="1">
              <a:spcBef>
                <a:spcPts val="600"/>
              </a:spcBef>
              <a:spcAft>
                <a:spcPts val="0"/>
              </a:spcAft>
            </a:pPr>
            <a:r>
              <a:rPr lang="en-GB" sz="1800" dirty="0"/>
              <a:t>To exercise ‘due diligence’ to ascertain that the genetic resources (and associated traditional knowledge) they utilise have been legally acquired, and that benefits are shared</a:t>
            </a:r>
          </a:p>
          <a:p>
            <a:pPr lvl="1">
              <a:spcBef>
                <a:spcPts val="1200"/>
              </a:spcBef>
              <a:spcAft>
                <a:spcPts val="0"/>
              </a:spcAft>
            </a:pPr>
            <a:r>
              <a:rPr lang="en-GB" sz="1800" dirty="0"/>
              <a:t>To utilise and transfer genetic resources in accordance with the MAT (Mutually Agreed Terms)</a:t>
            </a:r>
          </a:p>
          <a:p>
            <a:pPr lvl="1">
              <a:spcBef>
                <a:spcPts val="1200"/>
              </a:spcBef>
              <a:spcAft>
                <a:spcPts val="0"/>
              </a:spcAft>
            </a:pPr>
            <a:r>
              <a:rPr lang="en-GB" sz="1800" dirty="0"/>
              <a:t>Therefore:</a:t>
            </a:r>
          </a:p>
          <a:p>
            <a:pPr lvl="2">
              <a:lnSpc>
                <a:spcPts val="2300"/>
              </a:lnSpc>
              <a:spcBef>
                <a:spcPts val="0"/>
              </a:spcBef>
              <a:spcAft>
                <a:spcPts val="0"/>
              </a:spcAft>
              <a:buFont typeface="Wingdings" panose="05000000000000000000" pitchFamily="2" charset="2"/>
              <a:buChar char="Ø"/>
            </a:pPr>
            <a:r>
              <a:rPr lang="en-GB" sz="1600" dirty="0"/>
              <a:t>seek relevant ABS information </a:t>
            </a:r>
          </a:p>
          <a:p>
            <a:pPr lvl="2">
              <a:lnSpc>
                <a:spcPts val="2300"/>
              </a:lnSpc>
              <a:spcBef>
                <a:spcPts val="0"/>
              </a:spcBef>
              <a:spcAft>
                <a:spcPts val="0"/>
              </a:spcAft>
              <a:buFont typeface="Wingdings" panose="05000000000000000000" pitchFamily="2" charset="2"/>
              <a:buChar char="Ø"/>
            </a:pPr>
            <a:r>
              <a:rPr lang="en-GB" sz="1600" dirty="0"/>
              <a:t>obtain required permits and contracts </a:t>
            </a:r>
          </a:p>
          <a:p>
            <a:pPr lvl="2">
              <a:lnSpc>
                <a:spcPts val="2300"/>
              </a:lnSpc>
              <a:spcBef>
                <a:spcPts val="0"/>
              </a:spcBef>
              <a:spcAft>
                <a:spcPts val="0"/>
              </a:spcAft>
              <a:buFont typeface="Wingdings" panose="05000000000000000000" pitchFamily="2" charset="2"/>
              <a:buChar char="Ø"/>
            </a:pPr>
            <a:r>
              <a:rPr lang="en-GB" sz="1600" dirty="0"/>
              <a:t>keep ABS information for 20 years after end utilisation</a:t>
            </a:r>
          </a:p>
          <a:p>
            <a:pPr lvl="2">
              <a:lnSpc>
                <a:spcPts val="2300"/>
              </a:lnSpc>
              <a:spcBef>
                <a:spcPts val="0"/>
              </a:spcBef>
              <a:spcAft>
                <a:spcPts val="0"/>
              </a:spcAft>
              <a:buFont typeface="Wingdings" panose="05000000000000000000" pitchFamily="2" charset="2"/>
              <a:buChar char="Ø"/>
            </a:pPr>
            <a:r>
              <a:rPr lang="en-GB" sz="1600" dirty="0"/>
              <a:t>transfer relevant ABS information to subsequent users</a:t>
            </a:r>
          </a:p>
          <a:p>
            <a:pPr lvl="1">
              <a:spcBef>
                <a:spcPts val="600"/>
              </a:spcBef>
              <a:spcAft>
                <a:spcPts val="0"/>
              </a:spcAft>
            </a:pPr>
            <a:endParaRPr lang="en-GB" sz="1800" dirty="0"/>
          </a:p>
        </p:txBody>
      </p:sp>
      <p:pic>
        <p:nvPicPr>
          <p:cNvPr id="5" name="Picture 2" descr="http://www.nonprofitlawblog.com/assets/Due-Diligenc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8075" y="77599"/>
            <a:ext cx="1685924" cy="141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88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236662"/>
          </a:xfrm>
        </p:spPr>
        <p:txBody>
          <a:bodyPr/>
          <a:lstStyle/>
          <a:p>
            <a:r>
              <a:rPr lang="en-GB" dirty="0"/>
              <a:t>The EU ABS Regulation:</a:t>
            </a:r>
            <a:br>
              <a:rPr lang="en-GB" dirty="0"/>
            </a:br>
            <a:r>
              <a:rPr lang="en-GB" dirty="0"/>
              <a:t>Member State obligations (Art. 7, 9, 11)</a:t>
            </a:r>
            <a:br>
              <a:rPr lang="en-GB" dirty="0"/>
            </a:br>
            <a:endParaRPr lang="en-GB" i="1" dirty="0"/>
          </a:p>
        </p:txBody>
      </p:sp>
      <p:sp>
        <p:nvSpPr>
          <p:cNvPr id="3" name="Text Placeholder 2"/>
          <p:cNvSpPr>
            <a:spLocks noGrp="1"/>
          </p:cNvSpPr>
          <p:nvPr>
            <p:ph type="body" sz="quarter" idx="10"/>
          </p:nvPr>
        </p:nvSpPr>
        <p:spPr>
          <a:xfrm>
            <a:off x="0" y="1876408"/>
            <a:ext cx="7983605" cy="4381517"/>
          </a:xfrm>
        </p:spPr>
        <p:txBody>
          <a:bodyPr/>
          <a:lstStyle/>
          <a:p>
            <a:pPr lvl="1">
              <a:spcBef>
                <a:spcPts val="600"/>
              </a:spcBef>
              <a:spcAft>
                <a:spcPts val="0"/>
              </a:spcAft>
            </a:pPr>
            <a:r>
              <a:rPr lang="en-GB" sz="2000" dirty="0"/>
              <a:t>Lay down rules on penalties in case of non-compliance</a:t>
            </a:r>
          </a:p>
          <a:p>
            <a:pPr lvl="2">
              <a:spcBef>
                <a:spcPts val="600"/>
              </a:spcBef>
              <a:spcAft>
                <a:spcPts val="600"/>
              </a:spcAft>
              <a:buFont typeface="Wingdings" panose="05000000000000000000" pitchFamily="2" charset="2"/>
              <a:buChar char="Ø"/>
            </a:pPr>
            <a:r>
              <a:rPr lang="en-GB" sz="2000" dirty="0"/>
              <a:t>“effective, proportionate and dissuasive”</a:t>
            </a:r>
          </a:p>
          <a:p>
            <a:pPr lvl="1">
              <a:spcBef>
                <a:spcPts val="1200"/>
              </a:spcBef>
              <a:spcAft>
                <a:spcPts val="600"/>
              </a:spcAft>
            </a:pPr>
            <a:r>
              <a:rPr lang="en-GB" sz="2000" dirty="0"/>
              <a:t>Carry out checks to monitor compliance of users</a:t>
            </a:r>
          </a:p>
          <a:p>
            <a:pPr lvl="1">
              <a:spcBef>
                <a:spcPts val="1200"/>
              </a:spcBef>
              <a:spcAft>
                <a:spcPts val="0"/>
              </a:spcAft>
            </a:pPr>
            <a:r>
              <a:rPr lang="en-GB" sz="2000" dirty="0"/>
              <a:t>Request users to submit a ‘due diligence declaration’ </a:t>
            </a:r>
          </a:p>
          <a:p>
            <a:pPr lvl="2">
              <a:spcBef>
                <a:spcPts val="600"/>
              </a:spcBef>
              <a:spcAft>
                <a:spcPts val="0"/>
              </a:spcAft>
              <a:buFont typeface="Wingdings" panose="05000000000000000000" pitchFamily="2" charset="2"/>
              <a:buChar char="Ø"/>
            </a:pPr>
            <a:r>
              <a:rPr lang="en-GB" sz="2000" dirty="0"/>
              <a:t>when external funding is received for research project using genetic resources</a:t>
            </a:r>
          </a:p>
          <a:p>
            <a:pPr lvl="2">
              <a:spcBef>
                <a:spcPts val="600"/>
              </a:spcBef>
              <a:spcAft>
                <a:spcPts val="600"/>
              </a:spcAft>
              <a:buFont typeface="Wingdings" panose="05000000000000000000" pitchFamily="2" charset="2"/>
              <a:buChar char="Ø"/>
            </a:pPr>
            <a:r>
              <a:rPr lang="en-GB" sz="2000" dirty="0"/>
              <a:t>at the stage of final development of a product developed via the utilisation of genetic resources</a:t>
            </a:r>
          </a:p>
          <a:p>
            <a:pPr lvl="1">
              <a:spcBef>
                <a:spcPts val="600"/>
              </a:spcBef>
              <a:spcAft>
                <a:spcPts val="600"/>
              </a:spcAft>
            </a:pPr>
            <a:endParaRPr lang="nl-NL" sz="1800" dirty="0"/>
          </a:p>
          <a:p>
            <a:pPr lvl="2">
              <a:spcBef>
                <a:spcPts val="600"/>
              </a:spcBef>
              <a:spcAft>
                <a:spcPts val="600"/>
              </a:spcAft>
              <a:buFont typeface="Wingdings" panose="05000000000000000000" pitchFamily="2" charset="2"/>
              <a:buChar char="Ø"/>
            </a:pPr>
            <a:endParaRPr lang="nl-NL" sz="1800" dirty="0"/>
          </a:p>
          <a:p>
            <a:pPr lvl="1">
              <a:spcBef>
                <a:spcPts val="300"/>
              </a:spcBef>
            </a:pPr>
            <a:endParaRPr lang="nl-NL" sz="1800" dirty="0"/>
          </a:p>
          <a:p>
            <a:pPr lvl="1">
              <a:spcBef>
                <a:spcPts val="600"/>
              </a:spcBef>
            </a:pPr>
            <a:endParaRPr lang="nl-NL" sz="1800" dirty="0"/>
          </a:p>
          <a:p>
            <a:pPr marL="696913" lvl="1" indent="0">
              <a:spcBef>
                <a:spcPts val="0"/>
              </a:spcBef>
              <a:buNone/>
            </a:pPr>
            <a:endParaRPr lang="nl-NL" sz="1800" dirty="0"/>
          </a:p>
          <a:p>
            <a:pPr lvl="1">
              <a:spcBef>
                <a:spcPts val="0"/>
              </a:spcBef>
            </a:pPr>
            <a:endParaRPr lang="nl-NL" sz="1800" dirty="0"/>
          </a:p>
          <a:p>
            <a:pPr lvl="1"/>
            <a:endParaRPr lang="nl-NL" sz="1800" dirty="0"/>
          </a:p>
        </p:txBody>
      </p:sp>
      <p:pic>
        <p:nvPicPr>
          <p:cNvPr id="4" name="Picture 3">
            <a:extLst>
              <a:ext uri="{FF2B5EF4-FFF2-40B4-BE49-F238E27FC236}">
                <a16:creationId xmlns:a16="http://schemas.microsoft.com/office/drawing/2014/main" id="{875B374E-43BE-7A34-4192-351D6475A1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7142" y="1314418"/>
            <a:ext cx="1419213" cy="1406709"/>
          </a:xfrm>
          <a:prstGeom prst="rect">
            <a:avLst/>
          </a:prstGeom>
        </p:spPr>
      </p:pic>
    </p:spTree>
    <p:extLst>
      <p:ext uri="{BB962C8B-B14F-4D97-AF65-F5344CB8AC3E}">
        <p14:creationId xmlns:p14="http://schemas.microsoft.com/office/powerpoint/2010/main" val="337477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208087"/>
          </a:xfrm>
        </p:spPr>
        <p:txBody>
          <a:bodyPr/>
          <a:lstStyle/>
          <a:p>
            <a:r>
              <a:rPr lang="en-GB" sz="2800" dirty="0"/>
              <a:t>The EU ABS Regulation:</a:t>
            </a:r>
            <a:br>
              <a:rPr lang="en-GB" sz="2800" dirty="0"/>
            </a:br>
            <a:r>
              <a:rPr lang="en-GB" sz="2800" dirty="0"/>
              <a:t>Specialised International Instruments (Art. 2)</a:t>
            </a:r>
            <a:br>
              <a:rPr lang="en-GB" dirty="0"/>
            </a:br>
            <a:endParaRPr lang="en-GB" dirty="0"/>
          </a:p>
        </p:txBody>
      </p:sp>
      <p:sp>
        <p:nvSpPr>
          <p:cNvPr id="3" name="Text Placeholder 2"/>
          <p:cNvSpPr>
            <a:spLocks noGrp="1"/>
          </p:cNvSpPr>
          <p:nvPr>
            <p:ph type="body" sz="quarter" idx="10"/>
          </p:nvPr>
        </p:nvSpPr>
        <p:spPr>
          <a:xfrm>
            <a:off x="639074" y="1438275"/>
            <a:ext cx="7104751" cy="5471759"/>
          </a:xfrm>
        </p:spPr>
        <p:txBody>
          <a:bodyPr/>
          <a:lstStyle/>
          <a:p>
            <a:pPr marL="252413" lvl="1" indent="-252413">
              <a:spcBef>
                <a:spcPts val="600"/>
              </a:spcBef>
              <a:spcAft>
                <a:spcPts val="0"/>
              </a:spcAft>
              <a:buSzPct val="140000"/>
              <a:buFont typeface="Wingdings" pitchFamily="2" charset="2"/>
              <a:buChar char="§"/>
            </a:pPr>
            <a:r>
              <a:rPr lang="en-GB" sz="2000" dirty="0"/>
              <a:t>The EU ABS Regulation does not apply when ABS of genetic resources is covered by a ‘</a:t>
            </a:r>
            <a:r>
              <a:rPr lang="en-GB" sz="2000" i="1" dirty="0"/>
              <a:t>Specialised International Instrument</a:t>
            </a:r>
            <a:r>
              <a:rPr lang="en-GB" sz="2000" dirty="0"/>
              <a:t>’ (Art. 2)</a:t>
            </a:r>
          </a:p>
          <a:p>
            <a:pPr marL="252413" lvl="1" indent="-252413">
              <a:spcBef>
                <a:spcPts val="1200"/>
              </a:spcBef>
              <a:spcAft>
                <a:spcPts val="0"/>
              </a:spcAft>
              <a:buSzPct val="140000"/>
              <a:buFont typeface="Wingdings" pitchFamily="2" charset="2"/>
              <a:buChar char="§"/>
            </a:pPr>
            <a:r>
              <a:rPr lang="en-GB" sz="2000" dirty="0"/>
              <a:t>Instruments recognized by the EU:</a:t>
            </a:r>
          </a:p>
          <a:p>
            <a:pPr marL="1149350" lvl="2" indent="-252413">
              <a:spcBef>
                <a:spcPts val="600"/>
              </a:spcBef>
              <a:spcAft>
                <a:spcPts val="0"/>
              </a:spcAft>
              <a:buSzPct val="140000"/>
              <a:buFont typeface="Wingdings" pitchFamily="2" charset="2"/>
              <a:buChar char="§"/>
            </a:pPr>
            <a:r>
              <a:rPr lang="en-GB" sz="1800" dirty="0"/>
              <a:t>International Treaty on Plant Genetic Resources for Food and Agriculture (ITPGRFA)</a:t>
            </a:r>
          </a:p>
          <a:p>
            <a:pPr marL="1995487" lvl="3" indent="-285750">
              <a:spcBef>
                <a:spcPts val="0"/>
              </a:spcBef>
              <a:spcAft>
                <a:spcPts val="0"/>
              </a:spcAft>
              <a:buSzPct val="140000"/>
              <a:buFont typeface="Wingdings" panose="05000000000000000000" pitchFamily="2" charset="2"/>
              <a:buChar char="Ø"/>
            </a:pPr>
            <a:r>
              <a:rPr lang="en-GB" sz="1600" i="1" dirty="0"/>
              <a:t>plant genetic resources for food and agriculture</a:t>
            </a:r>
          </a:p>
          <a:p>
            <a:pPr marL="1149350" lvl="2" indent="-252413">
              <a:spcBef>
                <a:spcPts val="600"/>
              </a:spcBef>
              <a:spcAft>
                <a:spcPts val="0"/>
              </a:spcAft>
              <a:buSzPct val="140000"/>
              <a:buFont typeface="Wingdings" pitchFamily="2" charset="2"/>
              <a:buChar char="§"/>
            </a:pPr>
            <a:r>
              <a:rPr lang="en-GB" sz="1800" dirty="0"/>
              <a:t>Pandemic Influenza Preparedness Framework (PIP-framework) </a:t>
            </a:r>
          </a:p>
          <a:p>
            <a:pPr marL="2052637" lvl="3" indent="-342900">
              <a:spcBef>
                <a:spcPts val="0"/>
              </a:spcBef>
              <a:spcAft>
                <a:spcPts val="0"/>
              </a:spcAft>
              <a:buSzPct val="140000"/>
              <a:buFont typeface="Wingdings" panose="05000000000000000000" pitchFamily="2" charset="2"/>
              <a:buChar char="Ø"/>
            </a:pPr>
            <a:r>
              <a:rPr lang="en-GB" sz="1600" i="1" dirty="0"/>
              <a:t>influenza viruses with human pandemic potential </a:t>
            </a:r>
          </a:p>
          <a:p>
            <a:pPr>
              <a:spcAft>
                <a:spcPts val="600"/>
              </a:spcAft>
            </a:pPr>
            <a:r>
              <a:rPr lang="en-GB" sz="2000" dirty="0"/>
              <a:t>In the future probably more specialised international instruments will be recognized</a:t>
            </a:r>
            <a:endParaRPr lang="en-GB" sz="1800" dirty="0"/>
          </a:p>
        </p:txBody>
      </p:sp>
      <p:pic>
        <p:nvPicPr>
          <p:cNvPr id="7" name="Picture 6">
            <a:extLst>
              <a:ext uri="{FF2B5EF4-FFF2-40B4-BE49-F238E27FC236}">
                <a16:creationId xmlns:a16="http://schemas.microsoft.com/office/drawing/2014/main" id="{3BF4ADDC-7445-46AA-834A-C1C8688B21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7415" y="2790826"/>
            <a:ext cx="1388187" cy="919674"/>
          </a:xfrm>
          <a:prstGeom prst="rect">
            <a:avLst/>
          </a:prstGeom>
        </p:spPr>
      </p:pic>
      <p:pic>
        <p:nvPicPr>
          <p:cNvPr id="9" name="Picture 8">
            <a:extLst>
              <a:ext uri="{FF2B5EF4-FFF2-40B4-BE49-F238E27FC236}">
                <a16:creationId xmlns:a16="http://schemas.microsoft.com/office/drawing/2014/main" id="{368AFDC0-92F0-4A9E-93D8-C7255E740A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7415" y="4262644"/>
            <a:ext cx="1388187" cy="857205"/>
          </a:xfrm>
          <a:prstGeom prst="rect">
            <a:avLst/>
          </a:prstGeom>
        </p:spPr>
      </p:pic>
    </p:spTree>
    <p:extLst>
      <p:ext uri="{BB962C8B-B14F-4D97-AF65-F5344CB8AC3E}">
        <p14:creationId xmlns:p14="http://schemas.microsoft.com/office/powerpoint/2010/main" val="263311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652358" cy="1293967"/>
          </a:xfrm>
        </p:spPr>
        <p:txBody>
          <a:bodyPr/>
          <a:lstStyle/>
          <a:p>
            <a:r>
              <a:rPr lang="en-US" sz="2600" dirty="0"/>
              <a:t>Access and Benefit-Sharing (ABS): </a:t>
            </a:r>
            <a:br>
              <a:rPr lang="en-US" sz="2600" dirty="0"/>
            </a:br>
            <a:r>
              <a:rPr lang="en-US" sz="2600" dirty="0"/>
              <a:t>the Nagoya Protocol and beyond</a:t>
            </a:r>
            <a:endParaRPr lang="nl-NL" sz="2600" dirty="0"/>
          </a:p>
        </p:txBody>
      </p:sp>
      <p:sp>
        <p:nvSpPr>
          <p:cNvPr id="3" name="Text Placeholder 2"/>
          <p:cNvSpPr>
            <a:spLocks noGrp="1"/>
          </p:cNvSpPr>
          <p:nvPr>
            <p:ph type="body" sz="quarter" idx="10"/>
          </p:nvPr>
        </p:nvSpPr>
        <p:spPr>
          <a:xfrm>
            <a:off x="728421" y="2019558"/>
            <a:ext cx="6187427" cy="3972871"/>
          </a:xfrm>
        </p:spPr>
        <p:txBody>
          <a:bodyPr/>
          <a:lstStyle/>
          <a:p>
            <a:pPr marL="457200" indent="-457200">
              <a:spcAft>
                <a:spcPts val="600"/>
              </a:spcAft>
              <a:buSzPct val="100000"/>
              <a:buFont typeface="+mj-lt"/>
              <a:buAutoNum type="arabicPeriod"/>
            </a:pPr>
            <a:r>
              <a:rPr lang="en-GB" dirty="0"/>
              <a:t>Access and Benefit-Sharing (ABS)</a:t>
            </a:r>
          </a:p>
          <a:p>
            <a:pPr marL="457200" indent="-457200">
              <a:spcAft>
                <a:spcPts val="600"/>
              </a:spcAft>
              <a:buSzPct val="100000"/>
              <a:buFont typeface="+mj-lt"/>
              <a:buAutoNum type="arabicPeriod"/>
            </a:pPr>
            <a:r>
              <a:rPr lang="en-GB" dirty="0"/>
              <a:t>International ABS agreements</a:t>
            </a:r>
          </a:p>
          <a:p>
            <a:pPr marL="457200" indent="-457200">
              <a:spcAft>
                <a:spcPts val="600"/>
              </a:spcAft>
              <a:buSzPct val="100000"/>
              <a:buFont typeface="+mj-lt"/>
              <a:buAutoNum type="arabicPeriod"/>
            </a:pPr>
            <a:r>
              <a:rPr lang="en-GB" dirty="0"/>
              <a:t>Implementation of the Nagoya Protocol in the EU and NL</a:t>
            </a:r>
          </a:p>
          <a:p>
            <a:pPr marL="457200" indent="-457200">
              <a:spcAft>
                <a:spcPts val="600"/>
              </a:spcAft>
              <a:buSzPct val="100000"/>
              <a:buFont typeface="+mj-lt"/>
              <a:buAutoNum type="arabicPeriod"/>
            </a:pPr>
            <a:r>
              <a:rPr lang="en-GB" dirty="0"/>
              <a:t>Implications for users</a:t>
            </a:r>
          </a:p>
          <a:p>
            <a:pPr marL="457200" indent="-457200">
              <a:spcAft>
                <a:spcPts val="600"/>
              </a:spcAft>
              <a:buSzPct val="100000"/>
              <a:buFont typeface="+mj-lt"/>
              <a:buAutoNum type="arabicPeriod"/>
            </a:pPr>
            <a:r>
              <a:rPr lang="en-GB" dirty="0"/>
              <a:t>New developments</a:t>
            </a:r>
          </a:p>
          <a:p>
            <a:pPr marL="457200" indent="-457200">
              <a:spcAft>
                <a:spcPts val="600"/>
              </a:spcAft>
              <a:buSzPct val="100000"/>
              <a:buFont typeface="+mj-lt"/>
              <a:buAutoNum type="arabicPeriod"/>
            </a:pPr>
            <a:r>
              <a:rPr lang="en-GB" dirty="0"/>
              <a:t>Key messages</a:t>
            </a:r>
          </a:p>
        </p:txBody>
      </p:sp>
      <p:pic>
        <p:nvPicPr>
          <p:cNvPr id="7" name="Picture Placeholder 55">
            <a:extLst>
              <a:ext uri="{FF2B5EF4-FFF2-40B4-BE49-F238E27FC236}">
                <a16:creationId xmlns:a16="http://schemas.microsoft.com/office/drawing/2014/main" id="{2F609B7E-6B57-5E56-7CCA-32AD687EF972}"/>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7031321" y="4005993"/>
            <a:ext cx="1822893" cy="1822893"/>
          </a:xfrm>
          <a:prstGeom prst="ellipse">
            <a:avLst/>
          </a:prstGeom>
        </p:spPr>
      </p:pic>
      <p:pic>
        <p:nvPicPr>
          <p:cNvPr id="8" name="Picture Placeholder 18" descr="A group of fish swimming in water&#10;&#10;Description automatically generated">
            <a:extLst>
              <a:ext uri="{FF2B5EF4-FFF2-40B4-BE49-F238E27FC236}">
                <a16:creationId xmlns:a16="http://schemas.microsoft.com/office/drawing/2014/main" id="{B16A4292-B114-683B-0F21-61ADC59871FA}"/>
              </a:ext>
            </a:extLst>
          </p:cNvPr>
          <p:cNvPicPr>
            <a:picLocks noChangeAspect="1"/>
          </p:cNvPicPr>
          <p:nvPr/>
        </p:nvPicPr>
        <p:blipFill>
          <a:blip r:embed="rId4" cstate="print">
            <a:extLst>
              <a:ext uri="{28A0092B-C50C-407E-A947-70E740481C1C}">
                <a14:useLocalDpi xmlns:a14="http://schemas.microsoft.com/office/drawing/2010/main" val="0"/>
              </a:ext>
            </a:extLst>
          </a:blip>
          <a:srcRect l="16875" r="16875"/>
          <a:stretch>
            <a:fillRect/>
          </a:stretch>
        </p:blipFill>
        <p:spPr>
          <a:xfrm>
            <a:off x="7049197" y="1746291"/>
            <a:ext cx="1805017" cy="1822894"/>
          </a:xfrm>
          <a:prstGeom prst="ellipse">
            <a:avLst/>
          </a:prstGeom>
        </p:spPr>
      </p:pic>
    </p:spTree>
    <p:extLst>
      <p:ext uri="{BB962C8B-B14F-4D97-AF65-F5344CB8AC3E}">
        <p14:creationId xmlns:p14="http://schemas.microsoft.com/office/powerpoint/2010/main" val="4158650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Implementing Regulation (EU) 2015/1866</a:t>
            </a:r>
          </a:p>
        </p:txBody>
      </p:sp>
      <p:sp>
        <p:nvSpPr>
          <p:cNvPr id="3" name="Text Placeholder 2"/>
          <p:cNvSpPr>
            <a:spLocks noGrp="1"/>
          </p:cNvSpPr>
          <p:nvPr>
            <p:ph type="body" sz="quarter" idx="10"/>
          </p:nvPr>
        </p:nvSpPr>
        <p:spPr>
          <a:xfrm>
            <a:off x="883702" y="1373355"/>
            <a:ext cx="7918260" cy="4214922"/>
          </a:xfrm>
        </p:spPr>
        <p:txBody>
          <a:bodyPr/>
          <a:lstStyle/>
          <a:p>
            <a:pPr>
              <a:spcBef>
                <a:spcPts val="1800"/>
              </a:spcBef>
            </a:pPr>
            <a:r>
              <a:rPr lang="en-GB" sz="2000" dirty="0"/>
              <a:t>Entry into force: 9 November 2015</a:t>
            </a:r>
          </a:p>
          <a:p>
            <a:pPr>
              <a:spcBef>
                <a:spcPts val="1800"/>
              </a:spcBef>
            </a:pPr>
            <a:r>
              <a:rPr lang="en-GB" sz="2000" dirty="0"/>
              <a:t>Legally binding</a:t>
            </a:r>
          </a:p>
          <a:p>
            <a:pPr>
              <a:spcBef>
                <a:spcPts val="1800"/>
              </a:spcBef>
            </a:pPr>
            <a:r>
              <a:rPr lang="en-GB" sz="2000" dirty="0"/>
              <a:t>Lays down more detailed rules on the implementation of certain articles of the EU ABS Regulation</a:t>
            </a:r>
          </a:p>
          <a:p>
            <a:pPr lvl="1">
              <a:spcBef>
                <a:spcPts val="600"/>
              </a:spcBef>
              <a:buFont typeface="Wingdings" panose="05000000000000000000" pitchFamily="2" charset="2"/>
              <a:buChar char="Ø"/>
            </a:pPr>
            <a:r>
              <a:rPr lang="en-GB" sz="1800" dirty="0"/>
              <a:t>due diligence declarations </a:t>
            </a:r>
          </a:p>
          <a:p>
            <a:pPr lvl="1">
              <a:spcBef>
                <a:spcPts val="600"/>
              </a:spcBef>
              <a:buFont typeface="Wingdings" panose="05000000000000000000" pitchFamily="2" charset="2"/>
              <a:buChar char="Ø"/>
            </a:pPr>
            <a:r>
              <a:rPr lang="en-GB" sz="1800" dirty="0"/>
              <a:t>EU register of trusted collections </a:t>
            </a:r>
          </a:p>
          <a:p>
            <a:pPr lvl="1">
              <a:spcBef>
                <a:spcPts val="600"/>
              </a:spcBef>
              <a:buFont typeface="Wingdings" panose="05000000000000000000" pitchFamily="2" charset="2"/>
              <a:buChar char="Ø"/>
            </a:pPr>
            <a:r>
              <a:rPr lang="en-GB" sz="1800" dirty="0"/>
              <a:t>Best practices</a:t>
            </a:r>
          </a:p>
          <a:p>
            <a:pPr>
              <a:spcBef>
                <a:spcPts val="1800"/>
              </a:spcBef>
            </a:pPr>
            <a:r>
              <a:rPr lang="en-GB" sz="2000" dirty="0"/>
              <a:t>Annexes: </a:t>
            </a:r>
          </a:p>
          <a:p>
            <a:pPr lvl="1">
              <a:spcBef>
                <a:spcPts val="600"/>
              </a:spcBef>
              <a:buFont typeface="Wingdings" panose="05000000000000000000" pitchFamily="2" charset="2"/>
              <a:buChar char="Ø"/>
            </a:pPr>
            <a:r>
              <a:rPr lang="en-GB" sz="1800" dirty="0"/>
              <a:t>information to be provided</a:t>
            </a:r>
          </a:p>
          <a:p>
            <a:pPr lvl="1">
              <a:spcBef>
                <a:spcPts val="600"/>
              </a:spcBef>
              <a:buFont typeface="Wingdings" panose="05000000000000000000" pitchFamily="2" charset="2"/>
              <a:buChar char="Ø"/>
            </a:pPr>
            <a:r>
              <a:rPr lang="en-GB" sz="1800" dirty="0"/>
              <a:t>templates</a:t>
            </a:r>
          </a:p>
        </p:txBody>
      </p:sp>
      <p:pic>
        <p:nvPicPr>
          <p:cNvPr id="5" name="Picture 4">
            <a:extLst>
              <a:ext uri="{FF2B5EF4-FFF2-40B4-BE49-F238E27FC236}">
                <a16:creationId xmlns:a16="http://schemas.microsoft.com/office/drawing/2014/main" id="{80B15EC6-42EF-4397-BE9B-D772AB8D42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9410" y="3817389"/>
            <a:ext cx="1770888" cy="1770888"/>
          </a:xfrm>
          <a:prstGeom prst="rect">
            <a:avLst/>
          </a:prstGeom>
        </p:spPr>
      </p:pic>
    </p:spTree>
    <p:extLst>
      <p:ext uri="{BB962C8B-B14F-4D97-AF65-F5344CB8AC3E}">
        <p14:creationId xmlns:p14="http://schemas.microsoft.com/office/powerpoint/2010/main" val="302770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EU Guidance Document </a:t>
            </a:r>
          </a:p>
        </p:txBody>
      </p:sp>
      <p:sp>
        <p:nvSpPr>
          <p:cNvPr id="3" name="Text Placeholder 2"/>
          <p:cNvSpPr>
            <a:spLocks noGrp="1"/>
          </p:cNvSpPr>
          <p:nvPr>
            <p:ph type="body" sz="quarter" idx="10"/>
          </p:nvPr>
        </p:nvSpPr>
        <p:spPr>
          <a:xfrm>
            <a:off x="947182" y="1461656"/>
            <a:ext cx="7249635" cy="4386714"/>
          </a:xfrm>
        </p:spPr>
        <p:txBody>
          <a:bodyPr/>
          <a:lstStyle/>
          <a:p>
            <a:pPr>
              <a:spcBef>
                <a:spcPts val="1800"/>
              </a:spcBef>
            </a:pPr>
            <a:r>
              <a:rPr lang="en-GB" dirty="0"/>
              <a:t>First version 2016; revised version 2021</a:t>
            </a:r>
          </a:p>
          <a:p>
            <a:pPr>
              <a:spcBef>
                <a:spcPts val="1800"/>
              </a:spcBef>
            </a:pPr>
            <a:r>
              <a:rPr lang="en-GB" dirty="0"/>
              <a:t>Not legally binding; explains EU ABS Regulation</a:t>
            </a:r>
          </a:p>
          <a:p>
            <a:pPr>
              <a:spcBef>
                <a:spcPts val="1800"/>
              </a:spcBef>
            </a:pPr>
            <a:r>
              <a:rPr lang="en-GB" dirty="0"/>
              <a:t>Explanation ‘utilisation’ = basic research, applied research and/or product development</a:t>
            </a:r>
          </a:p>
          <a:p>
            <a:pPr lvl="1">
              <a:spcBef>
                <a:spcPts val="600"/>
              </a:spcBef>
            </a:pPr>
            <a:r>
              <a:rPr lang="en-GB" sz="1800" i="1" dirty="0"/>
              <a:t>if an activity creates new insight into characteristics of the genetic resource which is of (potential) benefit to the further process of product development, it falls under the term ‘utilisation’</a:t>
            </a:r>
            <a:endParaRPr lang="en-GB" sz="1800" dirty="0"/>
          </a:p>
          <a:p>
            <a:pPr>
              <a:spcBef>
                <a:spcPts val="1800"/>
              </a:spcBef>
            </a:pPr>
            <a:r>
              <a:rPr lang="en-GB" dirty="0"/>
              <a:t>Two main parts</a:t>
            </a:r>
          </a:p>
          <a:p>
            <a:pPr lvl="1">
              <a:spcBef>
                <a:spcPts val="0"/>
              </a:spcBef>
              <a:spcAft>
                <a:spcPts val="0"/>
              </a:spcAft>
            </a:pPr>
            <a:r>
              <a:rPr lang="en-GB" sz="1800" dirty="0"/>
              <a:t>main text</a:t>
            </a:r>
          </a:p>
          <a:p>
            <a:pPr lvl="1">
              <a:spcBef>
                <a:spcPts val="0"/>
              </a:spcBef>
              <a:spcAft>
                <a:spcPts val="0"/>
              </a:spcAft>
            </a:pPr>
            <a:r>
              <a:rPr lang="en-GB" sz="1800" dirty="0"/>
              <a:t>Annex 2</a:t>
            </a:r>
          </a:p>
          <a:p>
            <a:pPr lvl="1"/>
            <a:endParaRPr lang="nl-NL" dirty="0"/>
          </a:p>
          <a:p>
            <a:endParaRPr lang="nl-NL" dirty="0"/>
          </a:p>
        </p:txBody>
      </p:sp>
      <p:pic>
        <p:nvPicPr>
          <p:cNvPr id="5" name="Picture 4">
            <a:extLst>
              <a:ext uri="{FF2B5EF4-FFF2-40B4-BE49-F238E27FC236}">
                <a16:creationId xmlns:a16="http://schemas.microsoft.com/office/drawing/2014/main" id="{AA040BF4-D874-4CD3-A30E-6B8E638ECD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4477" y="1"/>
            <a:ext cx="2057400" cy="2057400"/>
          </a:xfrm>
          <a:prstGeom prst="rect">
            <a:avLst/>
          </a:prstGeom>
        </p:spPr>
      </p:pic>
    </p:spTree>
    <p:extLst>
      <p:ext uri="{BB962C8B-B14F-4D97-AF65-F5344CB8AC3E}">
        <p14:creationId xmlns:p14="http://schemas.microsoft.com/office/powerpoint/2010/main" val="348501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693737"/>
          </a:xfrm>
        </p:spPr>
        <p:txBody>
          <a:bodyPr/>
          <a:lstStyle/>
          <a:p>
            <a:r>
              <a:rPr lang="en-GB" dirty="0"/>
              <a:t>EU Guidance Document: Main text</a:t>
            </a:r>
            <a:br>
              <a:rPr lang="en-GB" dirty="0"/>
            </a:br>
            <a:r>
              <a:rPr lang="en-GB" dirty="0"/>
              <a:t> </a:t>
            </a:r>
            <a:endParaRPr lang="nl-NL" dirty="0"/>
          </a:p>
        </p:txBody>
      </p:sp>
      <p:sp>
        <p:nvSpPr>
          <p:cNvPr id="3" name="Text Placeholder 2"/>
          <p:cNvSpPr>
            <a:spLocks noGrp="1"/>
          </p:cNvSpPr>
          <p:nvPr>
            <p:ph type="body" sz="quarter" idx="10"/>
          </p:nvPr>
        </p:nvSpPr>
        <p:spPr>
          <a:xfrm>
            <a:off x="491642" y="1505480"/>
            <a:ext cx="8164087" cy="5524876"/>
          </a:xfrm>
        </p:spPr>
        <p:txBody>
          <a:bodyPr/>
          <a:lstStyle/>
          <a:p>
            <a:pPr marL="1039813" lvl="1" indent="-342900">
              <a:spcBef>
                <a:spcPts val="1200"/>
              </a:spcBef>
              <a:spcAft>
                <a:spcPts val="600"/>
              </a:spcAft>
              <a:buSzPct val="100000"/>
              <a:buFont typeface="+mj-lt"/>
              <a:buAutoNum type="arabicPeriod"/>
            </a:pPr>
            <a:r>
              <a:rPr lang="en-GB" sz="2000" dirty="0"/>
              <a:t>Introduction</a:t>
            </a:r>
          </a:p>
          <a:p>
            <a:pPr marL="1039813" lvl="1" indent="-342900">
              <a:spcBef>
                <a:spcPts val="1200"/>
              </a:spcBef>
              <a:spcAft>
                <a:spcPts val="600"/>
              </a:spcAft>
              <a:buSzPct val="100000"/>
              <a:buFont typeface="+mj-lt"/>
              <a:buAutoNum type="arabicPeriod"/>
            </a:pPr>
            <a:r>
              <a:rPr lang="en-GB" sz="2000" dirty="0"/>
              <a:t>Scope of the EU ABS Regulation</a:t>
            </a:r>
          </a:p>
          <a:p>
            <a:pPr marL="1039813" lvl="1" indent="-342900">
              <a:spcBef>
                <a:spcPts val="1200"/>
              </a:spcBef>
              <a:buSzPct val="100000"/>
              <a:buFont typeface="+mj-lt"/>
              <a:buAutoNum type="arabicPeriod"/>
            </a:pPr>
            <a:r>
              <a:rPr lang="en-GB" sz="2000" dirty="0"/>
              <a:t>Obligations of users</a:t>
            </a:r>
          </a:p>
          <a:p>
            <a:pPr lvl="2">
              <a:lnSpc>
                <a:spcPts val="2000"/>
              </a:lnSpc>
              <a:spcBef>
                <a:spcPts val="600"/>
              </a:spcBef>
              <a:buSzPct val="140000"/>
              <a:buFont typeface="Arial" panose="020B0604020202020204" pitchFamily="34" charset="0"/>
              <a:buChar char="•"/>
            </a:pPr>
            <a:r>
              <a:rPr lang="en-GB" sz="1600" dirty="0"/>
              <a:t>due diligence obligation</a:t>
            </a:r>
          </a:p>
          <a:p>
            <a:pPr lvl="2">
              <a:lnSpc>
                <a:spcPts val="2000"/>
              </a:lnSpc>
              <a:spcBef>
                <a:spcPts val="300"/>
              </a:spcBef>
              <a:spcAft>
                <a:spcPts val="600"/>
              </a:spcAft>
              <a:buSzPct val="140000"/>
              <a:buFont typeface="Arial" panose="020B0604020202020204" pitchFamily="34" charset="0"/>
              <a:buChar char="•"/>
            </a:pPr>
            <a:r>
              <a:rPr lang="en-GB" sz="1600" dirty="0"/>
              <a:t>specific situations</a:t>
            </a:r>
          </a:p>
          <a:p>
            <a:pPr marL="1039813" lvl="1" indent="-342900">
              <a:spcBef>
                <a:spcPts val="1200"/>
              </a:spcBef>
              <a:buSzPct val="100000"/>
              <a:buFont typeface="+mj-lt"/>
              <a:buAutoNum type="arabicPeriod"/>
            </a:pPr>
            <a:r>
              <a:rPr lang="en-GB" sz="2000" dirty="0"/>
              <a:t>Events triggering due diligence declarations</a:t>
            </a:r>
          </a:p>
          <a:p>
            <a:pPr lvl="2">
              <a:lnSpc>
                <a:spcPts val="2000"/>
              </a:lnSpc>
              <a:spcBef>
                <a:spcPts val="600"/>
              </a:spcBef>
              <a:buSzPct val="140000"/>
              <a:buFont typeface="Arial" panose="020B0604020202020204" pitchFamily="34" charset="0"/>
              <a:buChar char="•"/>
            </a:pPr>
            <a:r>
              <a:rPr lang="en-GB" sz="1600" dirty="0"/>
              <a:t>external research funding</a:t>
            </a:r>
          </a:p>
          <a:p>
            <a:pPr lvl="2">
              <a:lnSpc>
                <a:spcPts val="2000"/>
              </a:lnSpc>
              <a:spcBef>
                <a:spcPts val="300"/>
              </a:spcBef>
              <a:spcAft>
                <a:spcPts val="600"/>
              </a:spcAft>
              <a:buSzPct val="140000"/>
              <a:buFont typeface="Arial" panose="020B0604020202020204" pitchFamily="34" charset="0"/>
              <a:buChar char="•"/>
            </a:pPr>
            <a:r>
              <a:rPr lang="en-GB" sz="1600" dirty="0"/>
              <a:t>final development of product</a:t>
            </a:r>
          </a:p>
          <a:p>
            <a:pPr marL="1039813" lvl="1" indent="-342900">
              <a:spcBef>
                <a:spcPts val="1200"/>
              </a:spcBef>
              <a:buSzPct val="100000"/>
              <a:buFont typeface="+mj-lt"/>
              <a:buAutoNum type="arabicPeriod"/>
            </a:pPr>
            <a:r>
              <a:rPr lang="en-GB" sz="2000" dirty="0"/>
              <a:t>Sector specific issues</a:t>
            </a:r>
          </a:p>
          <a:p>
            <a:pPr lvl="2">
              <a:lnSpc>
                <a:spcPts val="2000"/>
              </a:lnSpc>
              <a:spcBef>
                <a:spcPts val="300"/>
              </a:spcBef>
              <a:buSzPct val="140000"/>
              <a:buFont typeface="Arial" panose="020B0604020202020204" pitchFamily="34" charset="0"/>
              <a:buChar char="•"/>
            </a:pPr>
            <a:r>
              <a:rPr lang="en-GB" sz="1600" dirty="0"/>
              <a:t>health</a:t>
            </a:r>
          </a:p>
          <a:p>
            <a:pPr lvl="2">
              <a:lnSpc>
                <a:spcPts val="2000"/>
              </a:lnSpc>
              <a:spcBef>
                <a:spcPts val="300"/>
              </a:spcBef>
              <a:spcAft>
                <a:spcPts val="600"/>
              </a:spcAft>
              <a:buSzPct val="140000"/>
              <a:buFont typeface="Arial" panose="020B0604020202020204" pitchFamily="34" charset="0"/>
              <a:buChar char="•"/>
            </a:pPr>
            <a:r>
              <a:rPr lang="en-GB" sz="1600" dirty="0"/>
              <a:t>food and agriculture</a:t>
            </a:r>
          </a:p>
          <a:p>
            <a:pPr lvl="1">
              <a:spcBef>
                <a:spcPts val="0"/>
              </a:spcBef>
            </a:pPr>
            <a:endParaRPr lang="nl-NL" sz="1800" dirty="0"/>
          </a:p>
          <a:p>
            <a:pPr lvl="1"/>
            <a:endParaRPr lang="nl-NL" dirty="0"/>
          </a:p>
          <a:p>
            <a:endParaRPr lang="nl-NL" dirty="0"/>
          </a:p>
        </p:txBody>
      </p:sp>
      <p:pic>
        <p:nvPicPr>
          <p:cNvPr id="6" name="Picture 5" descr="A pile of shells on the ground&#10;&#10;Description automatically generated">
            <a:extLst>
              <a:ext uri="{FF2B5EF4-FFF2-40B4-BE49-F238E27FC236}">
                <a16:creationId xmlns:a16="http://schemas.microsoft.com/office/drawing/2014/main" id="{28427876-B267-14CD-EAD5-F20C427EE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4291" y="1295400"/>
            <a:ext cx="2487283" cy="1647825"/>
          </a:xfrm>
          <a:prstGeom prst="rect">
            <a:avLst/>
          </a:prstGeom>
        </p:spPr>
      </p:pic>
    </p:spTree>
    <p:extLst>
      <p:ext uri="{BB962C8B-B14F-4D97-AF65-F5344CB8AC3E}">
        <p14:creationId xmlns:p14="http://schemas.microsoft.com/office/powerpoint/2010/main" val="3751755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157058" cy="1208087"/>
          </a:xfrm>
        </p:spPr>
        <p:txBody>
          <a:bodyPr/>
          <a:lstStyle/>
          <a:p>
            <a:r>
              <a:rPr lang="en-GB" dirty="0"/>
              <a:t>EU Guidance Document: Scope </a:t>
            </a:r>
            <a:br>
              <a:rPr lang="en-GB" dirty="0"/>
            </a:br>
            <a:r>
              <a:rPr lang="en-GB" dirty="0"/>
              <a:t>EU ABS Regulation (cumulative)</a:t>
            </a:r>
            <a:br>
              <a:rPr lang="en-GB" dirty="0"/>
            </a:br>
            <a:endParaRPr lang="en-GB" dirty="0"/>
          </a:p>
        </p:txBody>
      </p:sp>
      <p:sp>
        <p:nvSpPr>
          <p:cNvPr id="3" name="Text Placeholder 2"/>
          <p:cNvSpPr>
            <a:spLocks noGrp="1"/>
          </p:cNvSpPr>
          <p:nvPr>
            <p:ph type="body" sz="quarter" idx="10"/>
          </p:nvPr>
        </p:nvSpPr>
        <p:spPr>
          <a:xfrm>
            <a:off x="246080" y="1718323"/>
            <a:ext cx="8478820" cy="4548324"/>
          </a:xfrm>
        </p:spPr>
        <p:txBody>
          <a:bodyPr/>
          <a:lstStyle/>
          <a:p>
            <a:pPr marL="696913" lvl="1" indent="0">
              <a:spcBef>
                <a:spcPts val="1200"/>
              </a:spcBef>
              <a:buSzPct val="140000"/>
              <a:buFont typeface="Wingdings" pitchFamily="2" charset="2"/>
              <a:buChar char="§"/>
            </a:pPr>
            <a:r>
              <a:rPr lang="en-GB" sz="2000" dirty="0"/>
              <a:t> Geographic scope</a:t>
            </a:r>
          </a:p>
          <a:p>
            <a:pPr lvl="2">
              <a:lnSpc>
                <a:spcPts val="2200"/>
              </a:lnSpc>
              <a:spcBef>
                <a:spcPts val="300"/>
              </a:spcBef>
              <a:buSzPct val="140000"/>
              <a:buFont typeface="Wingdings" pitchFamily="2" charset="2"/>
              <a:buChar char="Ø"/>
            </a:pPr>
            <a:r>
              <a:rPr lang="en-GB" sz="1600" dirty="0"/>
              <a:t>applicable to GR from countries which are a Party to the Nagoya Protocol and have established access measures</a:t>
            </a:r>
          </a:p>
          <a:p>
            <a:pPr lvl="2">
              <a:lnSpc>
                <a:spcPts val="2200"/>
              </a:lnSpc>
              <a:spcBef>
                <a:spcPts val="300"/>
              </a:spcBef>
              <a:buSzPct val="140000"/>
              <a:buFont typeface="Wingdings" pitchFamily="2" charset="2"/>
              <a:buChar char="Ø"/>
            </a:pPr>
            <a:r>
              <a:rPr lang="en-GB" sz="1600" dirty="0"/>
              <a:t>applicable to utilisation within EU territory</a:t>
            </a:r>
          </a:p>
          <a:p>
            <a:pPr marL="696913" lvl="1" indent="0">
              <a:spcBef>
                <a:spcPts val="1200"/>
              </a:spcBef>
              <a:buSzPct val="140000"/>
              <a:buFont typeface="Wingdings" pitchFamily="2" charset="2"/>
              <a:buChar char="§"/>
            </a:pPr>
            <a:r>
              <a:rPr lang="en-GB" sz="2000" dirty="0"/>
              <a:t> Temporal scope</a:t>
            </a:r>
          </a:p>
          <a:p>
            <a:pPr lvl="2">
              <a:lnSpc>
                <a:spcPts val="2200"/>
              </a:lnSpc>
              <a:spcBef>
                <a:spcPts val="300"/>
              </a:spcBef>
              <a:buSzPct val="140000"/>
              <a:buFont typeface="Wingdings" pitchFamily="2" charset="2"/>
              <a:buChar char="Ø"/>
            </a:pPr>
            <a:r>
              <a:rPr lang="en-GB" sz="1600" dirty="0"/>
              <a:t>applicable to GR accessed from 12 Oct 2014 onwards</a:t>
            </a:r>
          </a:p>
          <a:p>
            <a:pPr marL="696913" lvl="1" indent="0">
              <a:spcBef>
                <a:spcPts val="600"/>
              </a:spcBef>
              <a:buSzPct val="140000"/>
              <a:buFont typeface="Wingdings" pitchFamily="2" charset="2"/>
              <a:buChar char="§"/>
            </a:pPr>
            <a:r>
              <a:rPr lang="en-GB" sz="2000" dirty="0"/>
              <a:t> Material scope</a:t>
            </a:r>
          </a:p>
          <a:p>
            <a:pPr lvl="2">
              <a:lnSpc>
                <a:spcPts val="2200"/>
              </a:lnSpc>
              <a:spcBef>
                <a:spcPts val="300"/>
              </a:spcBef>
              <a:buFont typeface="Wingdings" panose="05000000000000000000" pitchFamily="2" charset="2"/>
              <a:buChar char="Ø"/>
            </a:pPr>
            <a:r>
              <a:rPr lang="en-GB" sz="1600" dirty="0"/>
              <a:t>applicable to the utilisation of genetic resources and of traditional knowledge associated with GR</a:t>
            </a:r>
          </a:p>
          <a:p>
            <a:pPr lvl="2">
              <a:lnSpc>
                <a:spcPts val="2200"/>
              </a:lnSpc>
              <a:spcBef>
                <a:spcPts val="300"/>
              </a:spcBef>
              <a:buFont typeface="Wingdings" panose="05000000000000000000" pitchFamily="2" charset="2"/>
              <a:buChar char="Ø"/>
            </a:pPr>
            <a:r>
              <a:rPr lang="en-GB" sz="1600" dirty="0"/>
              <a:t>utilisation (R&amp;D) includes basic research, applied research and product development</a:t>
            </a:r>
            <a:endParaRPr lang="en-GB" sz="2000" dirty="0"/>
          </a:p>
          <a:p>
            <a:pPr marL="696913" lvl="1" indent="0">
              <a:spcBef>
                <a:spcPts val="600"/>
              </a:spcBef>
              <a:buSzPct val="140000"/>
              <a:buFont typeface="Wingdings" pitchFamily="2" charset="2"/>
              <a:buChar char="§"/>
            </a:pPr>
            <a:r>
              <a:rPr lang="en-GB" sz="2000" dirty="0"/>
              <a:t> Personal scope</a:t>
            </a:r>
          </a:p>
          <a:p>
            <a:pPr lvl="2">
              <a:lnSpc>
                <a:spcPts val="2200"/>
              </a:lnSpc>
              <a:spcBef>
                <a:spcPts val="300"/>
              </a:spcBef>
              <a:buSzPct val="140000"/>
              <a:buFont typeface="Wingdings" pitchFamily="2" charset="2"/>
              <a:buChar char="Ø"/>
            </a:pPr>
            <a:r>
              <a:rPr lang="en-GB" sz="1600" dirty="0"/>
              <a:t>applicable to all users of GR resources</a:t>
            </a:r>
          </a:p>
          <a:p>
            <a:pPr lvl="2">
              <a:spcBef>
                <a:spcPts val="0"/>
              </a:spcBef>
              <a:buFont typeface="Wingdings" panose="05000000000000000000" pitchFamily="2" charset="2"/>
              <a:buChar char="Ø"/>
            </a:pPr>
            <a:endParaRPr lang="nl-NL" sz="1600" dirty="0"/>
          </a:p>
          <a:p>
            <a:pPr marL="1560512" lvl="2" indent="0">
              <a:buNone/>
            </a:pPr>
            <a:r>
              <a:rPr lang="nl-NL" sz="1800" dirty="0"/>
              <a:t>	</a:t>
            </a:r>
          </a:p>
          <a:p>
            <a:pPr marL="1560512" lvl="2" indent="0">
              <a:buNone/>
            </a:pPr>
            <a:endParaRPr lang="nl-NL" sz="1800" b="1" dirty="0"/>
          </a:p>
          <a:p>
            <a:pPr lvl="1"/>
            <a:endParaRPr lang="nl-NL" dirty="0"/>
          </a:p>
          <a:p>
            <a:endParaRPr lang="nl-NL" dirty="0"/>
          </a:p>
        </p:txBody>
      </p:sp>
      <p:pic>
        <p:nvPicPr>
          <p:cNvPr id="8" name="Picture 7" descr="A lobster swimming in the water&#10;&#10;Description automatically generated">
            <a:extLst>
              <a:ext uri="{FF2B5EF4-FFF2-40B4-BE49-F238E27FC236}">
                <a16:creationId xmlns:a16="http://schemas.microsoft.com/office/drawing/2014/main" id="{5FC62810-483F-CAFC-0C1A-7F3B174495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4215" y="169648"/>
            <a:ext cx="1691503" cy="1268627"/>
          </a:xfrm>
          <a:prstGeom prst="rect">
            <a:avLst/>
          </a:prstGeom>
        </p:spPr>
      </p:pic>
    </p:spTree>
    <p:extLst>
      <p:ext uri="{BB962C8B-B14F-4D97-AF65-F5344CB8AC3E}">
        <p14:creationId xmlns:p14="http://schemas.microsoft.com/office/powerpoint/2010/main" val="376367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04155" y="1102935"/>
            <a:ext cx="8230283" cy="5755065"/>
          </a:xfrm>
        </p:spPr>
        <p:txBody>
          <a:bodyPr/>
          <a:lstStyle/>
          <a:p>
            <a:pPr>
              <a:spcBef>
                <a:spcPts val="600"/>
              </a:spcBef>
              <a:spcAft>
                <a:spcPts val="0"/>
              </a:spcAft>
            </a:pPr>
            <a:r>
              <a:rPr lang="en-GB" dirty="0"/>
              <a:t>Important element of the main text is about the question: </a:t>
            </a:r>
            <a:r>
              <a:rPr lang="en-GB" i="1" dirty="0"/>
              <a:t>what is ‘utilisation’? </a:t>
            </a:r>
            <a:r>
              <a:rPr lang="en-GB" dirty="0"/>
              <a:t>(section 2.3.3)</a:t>
            </a:r>
          </a:p>
          <a:p>
            <a:pPr>
              <a:spcBef>
                <a:spcPts val="1800"/>
              </a:spcBef>
            </a:pPr>
            <a:r>
              <a:rPr lang="en-GB" dirty="0"/>
              <a:t>Examples of ‘utilisation’</a:t>
            </a:r>
          </a:p>
          <a:p>
            <a:pPr lvl="1">
              <a:spcBef>
                <a:spcPts val="0"/>
              </a:spcBef>
              <a:spcAft>
                <a:spcPts val="0"/>
              </a:spcAft>
            </a:pPr>
            <a:r>
              <a:rPr lang="en-GB" sz="1800" dirty="0"/>
              <a:t>research to discover specific genetic and/or biochemical properties</a:t>
            </a:r>
          </a:p>
          <a:p>
            <a:pPr lvl="1">
              <a:spcBef>
                <a:spcPts val="0"/>
              </a:spcBef>
              <a:spcAft>
                <a:spcPts val="0"/>
              </a:spcAft>
            </a:pPr>
            <a:r>
              <a:rPr lang="en-GB" sz="1800" dirty="0"/>
              <a:t>creation and improvement of genetic resources to be used in production processes</a:t>
            </a:r>
          </a:p>
          <a:p>
            <a:pPr lvl="1">
              <a:spcBef>
                <a:spcPts val="0"/>
              </a:spcBef>
              <a:spcAft>
                <a:spcPts val="0"/>
              </a:spcAft>
            </a:pPr>
            <a:r>
              <a:rPr lang="en-GB" sz="1800" dirty="0"/>
              <a:t>genetic modification </a:t>
            </a:r>
          </a:p>
          <a:p>
            <a:pPr>
              <a:spcBef>
                <a:spcPts val="1800"/>
              </a:spcBef>
            </a:pPr>
            <a:r>
              <a:rPr lang="en-GB" dirty="0"/>
              <a:t>Examples of ‘no utilisation’</a:t>
            </a:r>
          </a:p>
          <a:p>
            <a:pPr lvl="1">
              <a:spcBef>
                <a:spcPts val="300"/>
              </a:spcBef>
              <a:spcAft>
                <a:spcPts val="0"/>
              </a:spcAft>
            </a:pPr>
            <a:r>
              <a:rPr lang="en-GB" sz="1800" dirty="0"/>
              <a:t>exchange of genetic resources as commodities</a:t>
            </a:r>
          </a:p>
          <a:p>
            <a:pPr lvl="1">
              <a:spcBef>
                <a:spcPts val="300"/>
              </a:spcBef>
              <a:spcAft>
                <a:spcPts val="0"/>
              </a:spcAft>
            </a:pPr>
            <a:r>
              <a:rPr lang="en-GB" sz="1800" dirty="0"/>
              <a:t>genetic resources as testing/reference tools</a:t>
            </a:r>
          </a:p>
          <a:p>
            <a:pPr lvl="1">
              <a:spcBef>
                <a:spcPts val="300"/>
              </a:spcBef>
              <a:spcAft>
                <a:spcPts val="0"/>
              </a:spcAft>
            </a:pPr>
            <a:r>
              <a:rPr lang="en-GB" sz="1800" i="1" dirty="0"/>
              <a:t>maintenance and management of a collection for conservation purposes (including te quality/phytopathology checks)</a:t>
            </a:r>
          </a:p>
          <a:p>
            <a:pPr lvl="1">
              <a:spcBef>
                <a:spcPts val="300"/>
              </a:spcBef>
              <a:spcAft>
                <a:spcPts val="0"/>
              </a:spcAft>
            </a:pPr>
            <a:endParaRPr lang="en-GB" sz="1800" dirty="0"/>
          </a:p>
          <a:p>
            <a:pPr lvl="1">
              <a:spcBef>
                <a:spcPts val="0"/>
              </a:spcBef>
            </a:pPr>
            <a:endParaRPr lang="nl-NL" sz="1800" dirty="0"/>
          </a:p>
          <a:p>
            <a:pPr lvl="1"/>
            <a:endParaRPr lang="nl-NL" dirty="0"/>
          </a:p>
          <a:p>
            <a:endParaRPr lang="nl-NL" dirty="0"/>
          </a:p>
        </p:txBody>
      </p:sp>
      <p:sp>
        <p:nvSpPr>
          <p:cNvPr id="6" name="Title 1"/>
          <p:cNvSpPr>
            <a:spLocks noGrp="1"/>
          </p:cNvSpPr>
          <p:nvPr>
            <p:ph type="title"/>
          </p:nvPr>
        </p:nvSpPr>
        <p:spPr>
          <a:xfrm>
            <a:off x="491642" y="230188"/>
            <a:ext cx="8442796" cy="786329"/>
          </a:xfrm>
        </p:spPr>
        <p:txBody>
          <a:bodyPr/>
          <a:lstStyle/>
          <a:p>
            <a:r>
              <a:rPr lang="en-GB" sz="2800" dirty="0"/>
              <a:t>EU Guidance Document: What is utilization?</a:t>
            </a:r>
            <a:endParaRPr lang="nl-NL"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4129" y="3578995"/>
            <a:ext cx="1196484" cy="1047876"/>
          </a:xfrm>
          <a:prstGeom prst="rect">
            <a:avLst/>
          </a:prstGeom>
        </p:spPr>
      </p:pic>
    </p:spTree>
    <p:extLst>
      <p:ext uri="{BB962C8B-B14F-4D97-AF65-F5344CB8AC3E}">
        <p14:creationId xmlns:p14="http://schemas.microsoft.com/office/powerpoint/2010/main" val="2300964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999" y="230188"/>
            <a:ext cx="8442796" cy="791650"/>
          </a:xfrm>
        </p:spPr>
        <p:txBody>
          <a:bodyPr/>
          <a:lstStyle/>
          <a:p>
            <a:r>
              <a:rPr lang="en-GB" dirty="0"/>
              <a:t>EU Guidance Document: Annex II</a:t>
            </a:r>
            <a:endParaRPr lang="nl-NL" dirty="0"/>
          </a:p>
        </p:txBody>
      </p:sp>
      <p:sp>
        <p:nvSpPr>
          <p:cNvPr id="3" name="Text Placeholder 2"/>
          <p:cNvSpPr>
            <a:spLocks noGrp="1"/>
          </p:cNvSpPr>
          <p:nvPr>
            <p:ph type="body" sz="quarter" idx="10"/>
          </p:nvPr>
        </p:nvSpPr>
        <p:spPr>
          <a:xfrm>
            <a:off x="-161804" y="1270846"/>
            <a:ext cx="8437123" cy="3848303"/>
          </a:xfrm>
        </p:spPr>
        <p:txBody>
          <a:bodyPr/>
          <a:lstStyle/>
          <a:p>
            <a:pPr lvl="1">
              <a:spcBef>
                <a:spcPts val="1200"/>
              </a:spcBef>
            </a:pPr>
            <a:r>
              <a:rPr lang="en-GB" sz="2000" dirty="0"/>
              <a:t>Provides specific guidance on when genetic resources are considered to be utilised in the meaning of the EU ABS Regulation (assuming they fall in the geographical, temporal and material scopes)</a:t>
            </a:r>
          </a:p>
          <a:p>
            <a:pPr lvl="1">
              <a:spcBef>
                <a:spcPts val="1800"/>
              </a:spcBef>
            </a:pPr>
            <a:r>
              <a:rPr lang="en-GB" sz="2000" dirty="0"/>
              <a:t>Follows logic of the value chain, starting from acquisition, through storage, collection management, identification and characterisation, to placing of a product on a market</a:t>
            </a:r>
          </a:p>
          <a:p>
            <a:pPr lvl="1">
              <a:spcBef>
                <a:spcPts val="1800"/>
              </a:spcBef>
            </a:pPr>
            <a:r>
              <a:rPr lang="en-GB" sz="2000" dirty="0"/>
              <a:t>Contains many examples (cases) drawn from different sectors, often based on feedback from stakeholders</a:t>
            </a:r>
          </a:p>
          <a:p>
            <a:pPr marL="696913" lvl="1" indent="0">
              <a:spcBef>
                <a:spcPts val="0"/>
              </a:spcBef>
              <a:buNone/>
            </a:pPr>
            <a:endParaRPr lang="nl-NL" sz="1800" dirty="0"/>
          </a:p>
          <a:p>
            <a:pPr lvl="1"/>
            <a:endParaRPr lang="nl-NL" dirty="0"/>
          </a:p>
          <a:p>
            <a:endParaRPr lang="nl-NL" dirty="0"/>
          </a:p>
        </p:txBody>
      </p:sp>
      <p:pic>
        <p:nvPicPr>
          <p:cNvPr id="4" name="Picture 3">
            <a:extLst>
              <a:ext uri="{FF2B5EF4-FFF2-40B4-BE49-F238E27FC236}">
                <a16:creationId xmlns:a16="http://schemas.microsoft.com/office/drawing/2014/main" id="{5D4985A1-F9C7-2E32-68E3-9FEA89DF9B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0913" y="5093415"/>
            <a:ext cx="3703037" cy="987477"/>
          </a:xfrm>
          <a:prstGeom prst="rect">
            <a:avLst/>
          </a:prstGeom>
        </p:spPr>
      </p:pic>
    </p:spTree>
    <p:extLst>
      <p:ext uri="{BB962C8B-B14F-4D97-AF65-F5344CB8AC3E}">
        <p14:creationId xmlns:p14="http://schemas.microsoft.com/office/powerpoint/2010/main" val="3727294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EU Guidance Document: Annex 2</a:t>
            </a:r>
            <a:endParaRPr lang="nl-NL" dirty="0"/>
          </a:p>
        </p:txBody>
      </p:sp>
      <p:sp>
        <p:nvSpPr>
          <p:cNvPr id="3" name="Text Placeholder 2"/>
          <p:cNvSpPr>
            <a:spLocks noGrp="1"/>
          </p:cNvSpPr>
          <p:nvPr>
            <p:ph type="body" sz="quarter" idx="10"/>
          </p:nvPr>
        </p:nvSpPr>
        <p:spPr>
          <a:xfrm>
            <a:off x="484231" y="1279013"/>
            <a:ext cx="8175537" cy="5713063"/>
          </a:xfrm>
        </p:spPr>
        <p:txBody>
          <a:bodyPr/>
          <a:lstStyle/>
          <a:p>
            <a:pPr marL="1039813" lvl="1" indent="-342900">
              <a:spcBef>
                <a:spcPts val="600"/>
              </a:spcBef>
              <a:buSzPct val="100000"/>
              <a:buFont typeface="+mj-lt"/>
              <a:buAutoNum type="arabicPeriod"/>
            </a:pPr>
            <a:r>
              <a:rPr lang="en-GB" sz="1800" dirty="0"/>
              <a:t> Introduction</a:t>
            </a:r>
          </a:p>
          <a:p>
            <a:pPr marL="1039813" lvl="1" indent="-342900">
              <a:spcBef>
                <a:spcPts val="600"/>
              </a:spcBef>
              <a:buSzPct val="100000"/>
              <a:buFont typeface="+mj-lt"/>
              <a:buAutoNum type="arabicPeriod"/>
            </a:pPr>
            <a:r>
              <a:rPr lang="en-GB" sz="1800" dirty="0"/>
              <a:t> Acquisition</a:t>
            </a:r>
          </a:p>
          <a:p>
            <a:pPr marL="1039813" lvl="1" indent="-342900">
              <a:spcBef>
                <a:spcPts val="600"/>
              </a:spcBef>
              <a:buSzPct val="100000"/>
              <a:buFont typeface="+mj-lt"/>
              <a:buAutoNum type="arabicPeriod"/>
            </a:pPr>
            <a:r>
              <a:rPr lang="en-GB" sz="1800" dirty="0"/>
              <a:t> Storage and collection management</a:t>
            </a:r>
          </a:p>
          <a:p>
            <a:pPr marL="1039813" lvl="1" indent="-342900">
              <a:spcBef>
                <a:spcPts val="600"/>
              </a:spcBef>
              <a:buSzPct val="100000"/>
              <a:buFont typeface="+mj-lt"/>
              <a:buAutoNum type="arabicPeriod"/>
            </a:pPr>
            <a:r>
              <a:rPr lang="en-GB" sz="1800" dirty="0"/>
              <a:t> Rearing and multiplication</a:t>
            </a:r>
          </a:p>
          <a:p>
            <a:pPr marL="1039813" lvl="1" indent="-342900">
              <a:spcBef>
                <a:spcPts val="600"/>
              </a:spcBef>
              <a:buSzPct val="100000"/>
              <a:buFont typeface="+mj-lt"/>
              <a:buAutoNum type="arabicPeriod"/>
            </a:pPr>
            <a:r>
              <a:rPr lang="en-GB" sz="1800" dirty="0"/>
              <a:t> Exchange and transfer</a:t>
            </a:r>
          </a:p>
          <a:p>
            <a:pPr marL="1039813" lvl="1" indent="-342900">
              <a:spcBef>
                <a:spcPts val="600"/>
              </a:spcBef>
              <a:buSzPct val="100000"/>
              <a:buFont typeface="+mj-lt"/>
              <a:buAutoNum type="arabicPeriod"/>
            </a:pPr>
            <a:r>
              <a:rPr lang="en-GB" sz="1800" dirty="0"/>
              <a:t> Identification of organisms and other activities at the beginning of the value chain 	</a:t>
            </a:r>
          </a:p>
          <a:p>
            <a:pPr marL="1039813" lvl="1" indent="-342900">
              <a:spcBef>
                <a:spcPts val="600"/>
              </a:spcBef>
              <a:buSzPct val="100000"/>
              <a:buFont typeface="+mj-lt"/>
              <a:buAutoNum type="arabicPeriod"/>
            </a:pPr>
            <a:r>
              <a:rPr lang="en-GB" sz="1800" dirty="0"/>
              <a:t> Genetic resources as tools</a:t>
            </a:r>
          </a:p>
          <a:p>
            <a:pPr marL="1039813" lvl="1" indent="-342900">
              <a:spcBef>
                <a:spcPts val="600"/>
              </a:spcBef>
              <a:buSzPct val="100000"/>
              <a:buFont typeface="+mj-lt"/>
              <a:buAutoNum type="arabicPeriod"/>
            </a:pPr>
            <a:r>
              <a:rPr lang="en-GB" sz="1800" dirty="0"/>
              <a:t> Breeding</a:t>
            </a:r>
          </a:p>
          <a:p>
            <a:pPr marL="1039813" lvl="1" indent="-342900">
              <a:spcBef>
                <a:spcPts val="600"/>
              </a:spcBef>
              <a:buSzPct val="100000"/>
              <a:buFont typeface="+mj-lt"/>
              <a:buAutoNum type="arabicPeriod"/>
            </a:pPr>
            <a:r>
              <a:rPr lang="en-GB" sz="1800" dirty="0"/>
              <a:t> Product development, processing and product formulation</a:t>
            </a:r>
          </a:p>
          <a:p>
            <a:pPr marL="1039813" lvl="1" indent="-342900">
              <a:spcBef>
                <a:spcPts val="600"/>
              </a:spcBef>
              <a:buSzPct val="100000"/>
              <a:buFont typeface="+mj-lt"/>
              <a:buAutoNum type="arabicPeriod"/>
            </a:pPr>
            <a:r>
              <a:rPr lang="en-GB" sz="1800" dirty="0"/>
              <a:t> Product testing</a:t>
            </a:r>
          </a:p>
          <a:p>
            <a:pPr marL="1039813" lvl="1" indent="-342900">
              <a:spcBef>
                <a:spcPts val="600"/>
              </a:spcBef>
              <a:buSzPct val="100000"/>
              <a:buFont typeface="+mj-lt"/>
              <a:buAutoNum type="arabicPeriod"/>
            </a:pPr>
            <a:r>
              <a:rPr lang="en-GB" sz="1800" dirty="0"/>
              <a:t> Marketing and application</a:t>
            </a:r>
          </a:p>
          <a:p>
            <a:pPr marL="1039813" lvl="1" indent="-342900">
              <a:spcBef>
                <a:spcPts val="600"/>
              </a:spcBef>
              <a:buSzPct val="100000"/>
              <a:buFont typeface="+mj-lt"/>
              <a:buAutoNum type="arabicPeriod"/>
            </a:pPr>
            <a:endParaRPr lang="nl-NL" sz="1800" dirty="0"/>
          </a:p>
          <a:p>
            <a:pPr lvl="1"/>
            <a:endParaRPr lang="nl-NL" dirty="0"/>
          </a:p>
          <a:p>
            <a:endParaRPr lang="nl-NL" dirty="0"/>
          </a:p>
        </p:txBody>
      </p:sp>
      <p:pic>
        <p:nvPicPr>
          <p:cNvPr id="5" name="Picture 4" descr="A close-up of a beach&#10;&#10;Description automatically generated">
            <a:extLst>
              <a:ext uri="{FF2B5EF4-FFF2-40B4-BE49-F238E27FC236}">
                <a16:creationId xmlns:a16="http://schemas.microsoft.com/office/drawing/2014/main" id="{6313F489-A2B4-5945-BF58-70CC2BE032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7386" y="1119187"/>
            <a:ext cx="2242382" cy="1928813"/>
          </a:xfrm>
          <a:prstGeom prst="rect">
            <a:avLst/>
          </a:prstGeom>
        </p:spPr>
      </p:pic>
    </p:spTree>
    <p:extLst>
      <p:ext uri="{BB962C8B-B14F-4D97-AF65-F5344CB8AC3E}">
        <p14:creationId xmlns:p14="http://schemas.microsoft.com/office/powerpoint/2010/main" val="2998486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04611"/>
          </a:xfrm>
        </p:spPr>
        <p:txBody>
          <a:bodyPr/>
          <a:lstStyle/>
          <a:p>
            <a:r>
              <a:rPr lang="en-GB" dirty="0"/>
              <a:t>EU Guidance Document: Identification and phylogenetic analysis</a:t>
            </a:r>
          </a:p>
        </p:txBody>
      </p:sp>
      <p:sp>
        <p:nvSpPr>
          <p:cNvPr id="3" name="Text Placeholder 2"/>
          <p:cNvSpPr>
            <a:spLocks noGrp="1"/>
          </p:cNvSpPr>
          <p:nvPr>
            <p:ph type="body" sz="quarter" idx="10"/>
          </p:nvPr>
        </p:nvSpPr>
        <p:spPr>
          <a:xfrm>
            <a:off x="466915" y="1837436"/>
            <a:ext cx="8492250" cy="5295201"/>
          </a:xfrm>
        </p:spPr>
        <p:txBody>
          <a:bodyPr/>
          <a:lstStyle/>
          <a:p>
            <a:r>
              <a:rPr lang="en-GB" dirty="0"/>
              <a:t>Identification and characterization of organisms and other activities at the beginning of the value chain (Annex II, chapter 6)</a:t>
            </a:r>
          </a:p>
          <a:p>
            <a:pPr lvl="1"/>
            <a:r>
              <a:rPr lang="en-GB" sz="1800" dirty="0"/>
              <a:t>Taxonomic identification, characterization or description of genetic resources: no utilisation in the meaning of the EU ABS Regulation</a:t>
            </a:r>
          </a:p>
          <a:p>
            <a:pPr lvl="2">
              <a:buFont typeface="Wingdings" panose="05000000000000000000" pitchFamily="2" charset="2"/>
              <a:buChar char="Ø"/>
            </a:pPr>
            <a:r>
              <a:rPr lang="en-GB" sz="1600" i="1" dirty="0"/>
              <a:t>When, however, combined with research on its specific genetic and/or biochemical composition, specifically the function of the genes, it is considered utilisation</a:t>
            </a:r>
          </a:p>
          <a:p>
            <a:pPr lvl="1"/>
            <a:r>
              <a:rPr lang="en-GB" sz="1800" dirty="0"/>
              <a:t>Phylogenetic analysis: no utilization, as long as it does not entail research and development of the genes, and the function of the genes or DNA sequences is not investigated </a:t>
            </a:r>
          </a:p>
          <a:p>
            <a:pPr lvl="1"/>
            <a:endParaRPr lang="en-GB" sz="1800" dirty="0"/>
          </a:p>
        </p:txBody>
      </p:sp>
      <p:pic>
        <p:nvPicPr>
          <p:cNvPr id="6" name="Picture 5" descr="A crab with a ruler&#10;&#10;Description automatically generated">
            <a:extLst>
              <a:ext uri="{FF2B5EF4-FFF2-40B4-BE49-F238E27FC236}">
                <a16:creationId xmlns:a16="http://schemas.microsoft.com/office/drawing/2014/main" id="{9E107DB4-E32A-5116-9B84-759F532862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4652" y="739085"/>
            <a:ext cx="1625307" cy="1080575"/>
          </a:xfrm>
          <a:prstGeom prst="rect">
            <a:avLst/>
          </a:prstGeom>
        </p:spPr>
      </p:pic>
    </p:spTree>
    <p:extLst>
      <p:ext uri="{BB962C8B-B14F-4D97-AF65-F5344CB8AC3E}">
        <p14:creationId xmlns:p14="http://schemas.microsoft.com/office/powerpoint/2010/main" val="165832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96" y="216576"/>
            <a:ext cx="8442796" cy="1304611"/>
          </a:xfrm>
        </p:spPr>
        <p:txBody>
          <a:bodyPr/>
          <a:lstStyle/>
          <a:p>
            <a:r>
              <a:rPr lang="en-GB" dirty="0"/>
              <a:t>Case ‘Identification’</a:t>
            </a:r>
            <a:br>
              <a:rPr lang="en-GB" dirty="0"/>
            </a:br>
            <a:endParaRPr lang="en-GB" dirty="0"/>
          </a:p>
        </p:txBody>
      </p:sp>
      <p:sp>
        <p:nvSpPr>
          <p:cNvPr id="4" name="TextBox 3">
            <a:extLst>
              <a:ext uri="{FF2B5EF4-FFF2-40B4-BE49-F238E27FC236}">
                <a16:creationId xmlns:a16="http://schemas.microsoft.com/office/drawing/2014/main" id="{7FC3FA45-1CB0-40CF-BFE6-C9BF27DBEBDC}"/>
              </a:ext>
            </a:extLst>
          </p:cNvPr>
          <p:cNvSpPr txBox="1"/>
          <p:nvPr/>
        </p:nvSpPr>
        <p:spPr>
          <a:xfrm>
            <a:off x="587373" y="1709564"/>
            <a:ext cx="8350242" cy="2699952"/>
          </a:xfrm>
          <a:prstGeom prst="rect">
            <a:avLst/>
          </a:prstGeom>
          <a:noFill/>
          <a:ln>
            <a:solidFill>
              <a:schemeClr val="bg2"/>
            </a:solidFill>
          </a:ln>
        </p:spPr>
        <p:txBody>
          <a:bodyPr wrap="square" lIns="180000" tIns="72000" rIns="180000" bIns="72000" rtlCol="0">
            <a:spAutoFit/>
          </a:bodyPr>
          <a:lstStyle/>
          <a:p>
            <a:pPr marL="0" lvl="1" indent="0">
              <a:buNone/>
            </a:pPr>
            <a:r>
              <a:rPr lang="en-GB" sz="2000" b="1" i="1" dirty="0">
                <a:solidFill>
                  <a:schemeClr val="bg2"/>
                </a:solidFill>
              </a:rPr>
              <a:t>Environmental DNA metabarcode analysis of water samples to discover the numbers of fish species present </a:t>
            </a:r>
            <a:endParaRPr lang="en-GB" sz="2000" i="1" dirty="0">
              <a:solidFill>
                <a:schemeClr val="bg2"/>
              </a:solidFill>
            </a:endParaRPr>
          </a:p>
          <a:p>
            <a:pPr marL="0" lvl="1" indent="0">
              <a:buNone/>
            </a:pPr>
            <a:endParaRPr lang="en-GB" i="1" dirty="0">
              <a:solidFill>
                <a:schemeClr val="bg2"/>
              </a:solidFill>
            </a:endParaRPr>
          </a:p>
          <a:p>
            <a:pPr marL="0" lvl="1" indent="0">
              <a:buNone/>
            </a:pPr>
            <a:r>
              <a:rPr lang="en-GB" i="1" dirty="0">
                <a:solidFill>
                  <a:schemeClr val="bg2"/>
                </a:solidFill>
              </a:rPr>
              <a:t>Water samples are taken from a river to discover the number of different fish species present. It makes use of DNA released into the water by organisms. To obtain a biodiversity inventory the DNA is purified from the water samples, DNA markers are targeted and sequenced, and the sequences discovered are taxonomically assigned by comparison with reference sequences in a database. The </a:t>
            </a:r>
          </a:p>
          <a:p>
            <a:pPr marL="0" lvl="1" indent="0">
              <a:buNone/>
            </a:pPr>
            <a:r>
              <a:rPr lang="en-GB" i="1" dirty="0">
                <a:solidFill>
                  <a:schemeClr val="bg2"/>
                </a:solidFill>
              </a:rPr>
              <a:t>function of the genes is not investigated. </a:t>
            </a:r>
          </a:p>
        </p:txBody>
      </p:sp>
      <p:pic>
        <p:nvPicPr>
          <p:cNvPr id="5" name="Picture 4" descr="A person in a pond&#10;&#10;Description automatically generated">
            <a:extLst>
              <a:ext uri="{FF2B5EF4-FFF2-40B4-BE49-F238E27FC236}">
                <a16:creationId xmlns:a16="http://schemas.microsoft.com/office/drawing/2014/main" id="{F067BDA0-6FA9-0C1B-3714-5CAE1D60A2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9186" y="216576"/>
            <a:ext cx="1544706" cy="1158530"/>
          </a:xfrm>
          <a:prstGeom prst="rect">
            <a:avLst/>
          </a:prstGeom>
        </p:spPr>
      </p:pic>
      <p:sp>
        <p:nvSpPr>
          <p:cNvPr id="3" name="TextBox 2">
            <a:extLst>
              <a:ext uri="{FF2B5EF4-FFF2-40B4-BE49-F238E27FC236}">
                <a16:creationId xmlns:a16="http://schemas.microsoft.com/office/drawing/2014/main" id="{2B117CDF-9E61-76E3-BE47-119DA0CE5C20}"/>
              </a:ext>
            </a:extLst>
          </p:cNvPr>
          <p:cNvSpPr txBox="1"/>
          <p:nvPr/>
        </p:nvSpPr>
        <p:spPr>
          <a:xfrm>
            <a:off x="587373" y="4887228"/>
            <a:ext cx="8350242" cy="453183"/>
          </a:xfrm>
          <a:prstGeom prst="rect">
            <a:avLst/>
          </a:prstGeom>
          <a:noFill/>
          <a:ln>
            <a:solidFill>
              <a:schemeClr val="bg2"/>
            </a:solidFill>
          </a:ln>
        </p:spPr>
        <p:txBody>
          <a:bodyPr wrap="square" lIns="180000" tIns="72000" rIns="180000" bIns="72000" rtlCol="0">
            <a:spAutoFit/>
          </a:bodyPr>
          <a:lstStyle/>
          <a:p>
            <a:pPr marL="0" lvl="1"/>
            <a:r>
              <a:rPr lang="en-GB" sz="2000" b="1" i="1" dirty="0">
                <a:solidFill>
                  <a:schemeClr val="bg2"/>
                </a:solidFill>
              </a:rPr>
              <a:t>Is this ‘utilization’ in the meaning of the EU ABS Regulation</a:t>
            </a:r>
            <a:r>
              <a:rPr lang="en-US" sz="2000" b="1" i="1" dirty="0">
                <a:solidFill>
                  <a:schemeClr val="bg2"/>
                </a:solidFill>
              </a:rPr>
              <a:t>?</a:t>
            </a:r>
            <a:endParaRPr lang="nl-NL" sz="2000" b="1" i="1" dirty="0">
              <a:solidFill>
                <a:schemeClr val="bg2"/>
              </a:solidFill>
            </a:endParaRPr>
          </a:p>
        </p:txBody>
      </p:sp>
    </p:spTree>
    <p:extLst>
      <p:ext uri="{BB962C8B-B14F-4D97-AF65-F5344CB8AC3E}">
        <p14:creationId xmlns:p14="http://schemas.microsoft.com/office/powerpoint/2010/main" val="157005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96" y="216576"/>
            <a:ext cx="8442796" cy="813614"/>
          </a:xfrm>
        </p:spPr>
        <p:txBody>
          <a:bodyPr/>
          <a:lstStyle/>
          <a:p>
            <a:r>
              <a:rPr lang="en-GB" dirty="0"/>
              <a:t>Case ‘Identification</a:t>
            </a:r>
            <a:r>
              <a:rPr lang="nl-NL" dirty="0"/>
              <a:t>’</a:t>
            </a:r>
            <a:endParaRPr lang="en-GB" dirty="0"/>
          </a:p>
        </p:txBody>
      </p:sp>
      <p:sp>
        <p:nvSpPr>
          <p:cNvPr id="4" name="TextBox 3">
            <a:extLst>
              <a:ext uri="{FF2B5EF4-FFF2-40B4-BE49-F238E27FC236}">
                <a16:creationId xmlns:a16="http://schemas.microsoft.com/office/drawing/2014/main" id="{7FC3FA45-1CB0-40CF-BFE6-C9BF27DBEBDC}"/>
              </a:ext>
            </a:extLst>
          </p:cNvPr>
          <p:cNvSpPr txBox="1"/>
          <p:nvPr/>
        </p:nvSpPr>
        <p:spPr>
          <a:xfrm>
            <a:off x="587373" y="1585997"/>
            <a:ext cx="8350242" cy="2084399"/>
          </a:xfrm>
          <a:prstGeom prst="rect">
            <a:avLst/>
          </a:prstGeom>
          <a:noFill/>
          <a:ln>
            <a:solidFill>
              <a:schemeClr val="bg2"/>
            </a:solidFill>
          </a:ln>
        </p:spPr>
        <p:txBody>
          <a:bodyPr wrap="square" lIns="180000" tIns="72000" rIns="180000" bIns="72000" rtlCol="0">
            <a:spAutoFit/>
          </a:bodyPr>
          <a:lstStyle/>
          <a:p>
            <a:pPr marL="0" lvl="1" indent="0">
              <a:buNone/>
            </a:pPr>
            <a:r>
              <a:rPr lang="en-GB" sz="2400" b="1" i="1" dirty="0">
                <a:solidFill>
                  <a:schemeClr val="bg2"/>
                </a:solidFill>
              </a:rPr>
              <a:t>Environmental DNA metabarcode analysis of water samples to discover the numbers of fish species present</a:t>
            </a:r>
            <a:endParaRPr lang="en-GB" sz="2400" i="1" dirty="0">
              <a:solidFill>
                <a:schemeClr val="bg2"/>
              </a:solidFill>
            </a:endParaRPr>
          </a:p>
          <a:p>
            <a:pPr marL="0" lvl="1" indent="0">
              <a:buNone/>
            </a:pPr>
            <a:endParaRPr lang="en-GB" i="1" dirty="0">
              <a:solidFill>
                <a:schemeClr val="bg2"/>
              </a:solidFill>
            </a:endParaRPr>
          </a:p>
          <a:p>
            <a:pPr marL="0" lvl="1" indent="0">
              <a:buNone/>
            </a:pPr>
            <a:r>
              <a:rPr lang="en-GB" sz="2000" i="1" dirty="0">
                <a:solidFill>
                  <a:schemeClr val="bg2"/>
                </a:solidFill>
              </a:rPr>
              <a:t>Because only the sequence is used, and the functions are not studied or considered, such inventory studies do not constitute utilisation under the EU ABS Regulation. </a:t>
            </a:r>
            <a:endParaRPr lang="en-GB" sz="2000" dirty="0">
              <a:solidFill>
                <a:schemeClr val="bg2"/>
              </a:solidFill>
            </a:endParaRPr>
          </a:p>
        </p:txBody>
      </p:sp>
      <p:pic>
        <p:nvPicPr>
          <p:cNvPr id="5" name="Picture 4" descr="A person in a pond&#10;&#10;Description automatically generated">
            <a:extLst>
              <a:ext uri="{FF2B5EF4-FFF2-40B4-BE49-F238E27FC236}">
                <a16:creationId xmlns:a16="http://schemas.microsoft.com/office/drawing/2014/main" id="{F067BDA0-6FA9-0C1B-3714-5CAE1D60A2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9186" y="216576"/>
            <a:ext cx="1544706" cy="1158530"/>
          </a:xfrm>
          <a:prstGeom prst="rect">
            <a:avLst/>
          </a:prstGeom>
        </p:spPr>
      </p:pic>
      <p:sp>
        <p:nvSpPr>
          <p:cNvPr id="7" name="TextBox 6">
            <a:extLst>
              <a:ext uri="{FF2B5EF4-FFF2-40B4-BE49-F238E27FC236}">
                <a16:creationId xmlns:a16="http://schemas.microsoft.com/office/drawing/2014/main" id="{DB1DD767-A937-F6AE-0FAA-AAD4DDE5EAFC}"/>
              </a:ext>
            </a:extLst>
          </p:cNvPr>
          <p:cNvSpPr txBox="1"/>
          <p:nvPr/>
        </p:nvSpPr>
        <p:spPr>
          <a:xfrm>
            <a:off x="587374" y="4503202"/>
            <a:ext cx="8350242" cy="453183"/>
          </a:xfrm>
          <a:prstGeom prst="rect">
            <a:avLst/>
          </a:prstGeom>
          <a:noFill/>
          <a:ln>
            <a:solidFill>
              <a:schemeClr val="bg2"/>
            </a:solidFill>
          </a:ln>
        </p:spPr>
        <p:txBody>
          <a:bodyPr wrap="square" lIns="180000" tIns="72000" rIns="180000" bIns="72000" rtlCol="0">
            <a:spAutoFit/>
          </a:bodyPr>
          <a:lstStyle/>
          <a:p>
            <a:pPr marL="0" lvl="1"/>
            <a:r>
              <a:rPr lang="en-GB" sz="2000" b="1" i="1" dirty="0">
                <a:solidFill>
                  <a:schemeClr val="bg2"/>
                </a:solidFill>
              </a:rPr>
              <a:t>So, this activity is no ‘utilization’ in the meaning of the EU ABS Regulation</a:t>
            </a:r>
          </a:p>
        </p:txBody>
      </p:sp>
    </p:spTree>
    <p:extLst>
      <p:ext uri="{BB962C8B-B14F-4D97-AF65-F5344CB8AC3E}">
        <p14:creationId xmlns:p14="http://schemas.microsoft.com/office/powerpoint/2010/main" val="57168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652358" cy="1293967"/>
          </a:xfrm>
        </p:spPr>
        <p:txBody>
          <a:bodyPr/>
          <a:lstStyle/>
          <a:p>
            <a:r>
              <a:rPr lang="en-US" sz="2600" dirty="0"/>
              <a:t>Access and Benefit-Sharing (ABS): </a:t>
            </a:r>
            <a:br>
              <a:rPr lang="en-US" sz="2600" dirty="0"/>
            </a:br>
            <a:r>
              <a:rPr lang="en-US" sz="2600" dirty="0"/>
              <a:t>the Nagoya Protocol and beyond</a:t>
            </a:r>
            <a:endParaRPr lang="nl-NL" sz="2600" dirty="0"/>
          </a:p>
        </p:txBody>
      </p:sp>
      <p:sp>
        <p:nvSpPr>
          <p:cNvPr id="3" name="Text Placeholder 2"/>
          <p:cNvSpPr>
            <a:spLocks noGrp="1"/>
          </p:cNvSpPr>
          <p:nvPr>
            <p:ph type="body" sz="quarter" idx="10"/>
          </p:nvPr>
        </p:nvSpPr>
        <p:spPr>
          <a:xfrm>
            <a:off x="756996" y="2019557"/>
            <a:ext cx="6187427" cy="3972871"/>
          </a:xfrm>
        </p:spPr>
        <p:txBody>
          <a:bodyPr/>
          <a:lstStyle/>
          <a:p>
            <a:pPr marL="457200" indent="-457200">
              <a:spcAft>
                <a:spcPts val="600"/>
              </a:spcAft>
              <a:buClr>
                <a:srgbClr val="FF0000"/>
              </a:buClr>
              <a:buSzPct val="100000"/>
              <a:buFont typeface="+mj-lt"/>
              <a:buAutoNum type="arabicPeriod"/>
            </a:pPr>
            <a:r>
              <a:rPr lang="en-GB" dirty="0">
                <a:solidFill>
                  <a:srgbClr val="FF0000"/>
                </a:solidFill>
              </a:rPr>
              <a:t>Access and Benefit-Sharing (ABS)</a:t>
            </a:r>
          </a:p>
          <a:p>
            <a:pPr marL="457200" indent="-457200">
              <a:spcAft>
                <a:spcPts val="600"/>
              </a:spcAft>
              <a:buSzPct val="100000"/>
              <a:buFont typeface="+mj-lt"/>
              <a:buAutoNum type="arabicPeriod"/>
            </a:pPr>
            <a:r>
              <a:rPr lang="en-GB" dirty="0"/>
              <a:t>International ABS agreements</a:t>
            </a:r>
          </a:p>
          <a:p>
            <a:pPr marL="457200" indent="-457200">
              <a:spcAft>
                <a:spcPts val="600"/>
              </a:spcAft>
              <a:buSzPct val="100000"/>
              <a:buFont typeface="+mj-lt"/>
              <a:buAutoNum type="arabicPeriod"/>
            </a:pPr>
            <a:r>
              <a:rPr lang="en-GB" dirty="0"/>
              <a:t>Implementation of the Nagoya Protocol in the EU and NL</a:t>
            </a:r>
          </a:p>
          <a:p>
            <a:pPr marL="457200" indent="-457200">
              <a:spcAft>
                <a:spcPts val="600"/>
              </a:spcAft>
              <a:buSzPct val="100000"/>
              <a:buFont typeface="+mj-lt"/>
              <a:buAutoNum type="arabicPeriod"/>
            </a:pPr>
            <a:r>
              <a:rPr lang="en-GB" dirty="0"/>
              <a:t>Implications for users</a:t>
            </a:r>
          </a:p>
          <a:p>
            <a:pPr marL="457200" indent="-457200">
              <a:spcAft>
                <a:spcPts val="600"/>
              </a:spcAft>
              <a:buSzPct val="100000"/>
              <a:buFont typeface="+mj-lt"/>
              <a:buAutoNum type="arabicPeriod"/>
            </a:pPr>
            <a:r>
              <a:rPr lang="en-GB" dirty="0"/>
              <a:t>New developments</a:t>
            </a:r>
          </a:p>
          <a:p>
            <a:pPr marL="457200" indent="-457200">
              <a:spcAft>
                <a:spcPts val="600"/>
              </a:spcAft>
              <a:buSzPct val="100000"/>
              <a:buFont typeface="+mj-lt"/>
              <a:buAutoNum type="arabicPeriod"/>
            </a:pPr>
            <a:r>
              <a:rPr lang="en-GB" dirty="0"/>
              <a:t>Key messages</a:t>
            </a:r>
          </a:p>
        </p:txBody>
      </p:sp>
      <p:pic>
        <p:nvPicPr>
          <p:cNvPr id="4" name="Picture Placeholder 55">
            <a:extLst>
              <a:ext uri="{FF2B5EF4-FFF2-40B4-BE49-F238E27FC236}">
                <a16:creationId xmlns:a16="http://schemas.microsoft.com/office/drawing/2014/main" id="{1A5670FD-9D07-F781-7FE4-F99CDF0F7688}"/>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7031321" y="4005993"/>
            <a:ext cx="1822893" cy="1822893"/>
          </a:xfrm>
          <a:prstGeom prst="ellipse">
            <a:avLst/>
          </a:prstGeom>
        </p:spPr>
      </p:pic>
      <p:pic>
        <p:nvPicPr>
          <p:cNvPr id="7" name="Picture Placeholder 18" descr="A group of fish swimming in water&#10;&#10;Description automatically generated">
            <a:extLst>
              <a:ext uri="{FF2B5EF4-FFF2-40B4-BE49-F238E27FC236}">
                <a16:creationId xmlns:a16="http://schemas.microsoft.com/office/drawing/2014/main" id="{7340D7A5-3988-8F95-EFC4-67D08F53F7BA}"/>
              </a:ext>
            </a:extLst>
          </p:cNvPr>
          <p:cNvPicPr>
            <a:picLocks noChangeAspect="1"/>
          </p:cNvPicPr>
          <p:nvPr/>
        </p:nvPicPr>
        <p:blipFill>
          <a:blip r:embed="rId4" cstate="print">
            <a:extLst>
              <a:ext uri="{28A0092B-C50C-407E-A947-70E740481C1C}">
                <a14:useLocalDpi xmlns:a14="http://schemas.microsoft.com/office/drawing/2010/main" val="0"/>
              </a:ext>
            </a:extLst>
          </a:blip>
          <a:srcRect l="16875" r="16875"/>
          <a:stretch>
            <a:fillRect/>
          </a:stretch>
        </p:blipFill>
        <p:spPr>
          <a:xfrm>
            <a:off x="7049197" y="1746291"/>
            <a:ext cx="1805017" cy="1822894"/>
          </a:xfrm>
          <a:prstGeom prst="ellipse">
            <a:avLst/>
          </a:prstGeom>
        </p:spPr>
      </p:pic>
    </p:spTree>
    <p:extLst>
      <p:ext uri="{BB962C8B-B14F-4D97-AF65-F5344CB8AC3E}">
        <p14:creationId xmlns:p14="http://schemas.microsoft.com/office/powerpoint/2010/main" val="1275971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96" y="216575"/>
            <a:ext cx="8442796" cy="791650"/>
          </a:xfrm>
        </p:spPr>
        <p:txBody>
          <a:bodyPr/>
          <a:lstStyle/>
          <a:p>
            <a:r>
              <a:rPr lang="en-GB" dirty="0"/>
              <a:t>Case ‘Phylogenetic analysis’</a:t>
            </a:r>
          </a:p>
        </p:txBody>
      </p:sp>
      <p:sp>
        <p:nvSpPr>
          <p:cNvPr id="4" name="TextBox 3">
            <a:extLst>
              <a:ext uri="{FF2B5EF4-FFF2-40B4-BE49-F238E27FC236}">
                <a16:creationId xmlns:a16="http://schemas.microsoft.com/office/drawing/2014/main" id="{7FC3FA45-1CB0-40CF-BFE6-C9BF27DBEBDC}"/>
              </a:ext>
            </a:extLst>
          </p:cNvPr>
          <p:cNvSpPr txBox="1"/>
          <p:nvPr/>
        </p:nvSpPr>
        <p:spPr>
          <a:xfrm>
            <a:off x="617837" y="1511163"/>
            <a:ext cx="8188411" cy="3223172"/>
          </a:xfrm>
          <a:prstGeom prst="rect">
            <a:avLst/>
          </a:prstGeom>
          <a:noFill/>
          <a:ln>
            <a:solidFill>
              <a:schemeClr val="bg2"/>
            </a:solidFill>
          </a:ln>
        </p:spPr>
        <p:txBody>
          <a:bodyPr wrap="square" lIns="180000" tIns="72000" rIns="180000" bIns="72000" rtlCol="0">
            <a:spAutoFit/>
          </a:bodyPr>
          <a:lstStyle/>
          <a:p>
            <a:pPr marL="0" lvl="1" indent="0">
              <a:buNone/>
            </a:pPr>
            <a:r>
              <a:rPr lang="en-GB" sz="2000" b="1" i="1" dirty="0">
                <a:solidFill>
                  <a:schemeClr val="bg2"/>
                </a:solidFill>
              </a:rPr>
              <a:t>Phylogenetic analyses without consideration of function of genes</a:t>
            </a:r>
          </a:p>
          <a:p>
            <a:pPr marL="0" lvl="1" indent="0">
              <a:buNone/>
            </a:pPr>
            <a:endParaRPr lang="en-GB" sz="2000" i="1" dirty="0">
              <a:solidFill>
                <a:schemeClr val="bg2"/>
              </a:solidFill>
            </a:endParaRPr>
          </a:p>
          <a:p>
            <a:pPr marL="0" lvl="1" indent="0">
              <a:buNone/>
            </a:pPr>
            <a:r>
              <a:rPr lang="en-GB" sz="2000" i="1" dirty="0">
                <a:solidFill>
                  <a:schemeClr val="bg2"/>
                </a:solidFill>
              </a:rPr>
              <a:t>A taxonomist studies a group of organisms in preparation of a floristic treatment or taxonomic monograph. As a part of the descriptive process, the taxonomist creates a phylogeny of the taxa involved, using morphological and DNA sequence information obtained from specimens in a collection. This is done without additional research on the genetic resource to discover specific genetic functions of the genes analysed. The morphological and sequence information is used in a descriptive manner and to recognise taxa at strain, species, or higher levels. </a:t>
            </a:r>
          </a:p>
        </p:txBody>
      </p:sp>
      <p:pic>
        <p:nvPicPr>
          <p:cNvPr id="5" name="Picture 4" descr="A diagram of a family tree&#10;&#10;Description automatically generated">
            <a:extLst>
              <a:ext uri="{FF2B5EF4-FFF2-40B4-BE49-F238E27FC236}">
                <a16:creationId xmlns:a16="http://schemas.microsoft.com/office/drawing/2014/main" id="{F097A96C-0E1B-C57C-6E45-16BD390D9D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1596" y="77400"/>
            <a:ext cx="1964652" cy="1182294"/>
          </a:xfrm>
          <a:prstGeom prst="rect">
            <a:avLst/>
          </a:prstGeom>
        </p:spPr>
      </p:pic>
      <p:sp>
        <p:nvSpPr>
          <p:cNvPr id="3" name="TextBox 2">
            <a:extLst>
              <a:ext uri="{FF2B5EF4-FFF2-40B4-BE49-F238E27FC236}">
                <a16:creationId xmlns:a16="http://schemas.microsoft.com/office/drawing/2014/main" id="{D9CACC01-F921-7E55-4ED1-A74043DDBF8C}"/>
              </a:ext>
            </a:extLst>
          </p:cNvPr>
          <p:cNvSpPr txBox="1"/>
          <p:nvPr/>
        </p:nvSpPr>
        <p:spPr>
          <a:xfrm>
            <a:off x="617837" y="5237273"/>
            <a:ext cx="8188411" cy="760959"/>
          </a:xfrm>
          <a:prstGeom prst="rect">
            <a:avLst/>
          </a:prstGeom>
          <a:noFill/>
          <a:ln>
            <a:solidFill>
              <a:schemeClr val="bg2"/>
            </a:solidFill>
          </a:ln>
        </p:spPr>
        <p:txBody>
          <a:bodyPr wrap="square" lIns="180000" tIns="72000" rIns="180000" bIns="72000" rtlCol="0">
            <a:spAutoFit/>
          </a:bodyPr>
          <a:lstStyle/>
          <a:p>
            <a:pPr marL="0" lvl="1"/>
            <a:r>
              <a:rPr lang="en-GB" sz="2000" b="1" i="1" dirty="0">
                <a:solidFill>
                  <a:schemeClr val="bg2"/>
                </a:solidFill>
              </a:rPr>
              <a:t>Is this phylogenetic analysis to be considered ‘utilization’ in the meaning of the EU ABS Regulation?</a:t>
            </a:r>
          </a:p>
        </p:txBody>
      </p:sp>
    </p:spTree>
    <p:extLst>
      <p:ext uri="{BB962C8B-B14F-4D97-AF65-F5344CB8AC3E}">
        <p14:creationId xmlns:p14="http://schemas.microsoft.com/office/powerpoint/2010/main" val="193512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96" y="216575"/>
            <a:ext cx="8442796" cy="791650"/>
          </a:xfrm>
        </p:spPr>
        <p:txBody>
          <a:bodyPr/>
          <a:lstStyle/>
          <a:p>
            <a:r>
              <a:rPr lang="en-GB" dirty="0"/>
              <a:t>Case ‘Phylogenetic analysis’</a:t>
            </a:r>
          </a:p>
        </p:txBody>
      </p:sp>
      <p:sp>
        <p:nvSpPr>
          <p:cNvPr id="4" name="TextBox 3">
            <a:extLst>
              <a:ext uri="{FF2B5EF4-FFF2-40B4-BE49-F238E27FC236}">
                <a16:creationId xmlns:a16="http://schemas.microsoft.com/office/drawing/2014/main" id="{7FC3FA45-1CB0-40CF-BFE6-C9BF27DBEBDC}"/>
              </a:ext>
            </a:extLst>
          </p:cNvPr>
          <p:cNvSpPr txBox="1"/>
          <p:nvPr/>
        </p:nvSpPr>
        <p:spPr>
          <a:xfrm>
            <a:off x="541096" y="1488032"/>
            <a:ext cx="8350242" cy="1992066"/>
          </a:xfrm>
          <a:prstGeom prst="rect">
            <a:avLst/>
          </a:prstGeom>
          <a:noFill/>
          <a:ln>
            <a:solidFill>
              <a:schemeClr val="bg2"/>
            </a:solidFill>
          </a:ln>
        </p:spPr>
        <p:txBody>
          <a:bodyPr wrap="square" lIns="180000" tIns="72000" rIns="180000" bIns="72000" rtlCol="0">
            <a:spAutoFit/>
          </a:bodyPr>
          <a:lstStyle/>
          <a:p>
            <a:pPr marL="0" lvl="1" indent="0">
              <a:buNone/>
            </a:pPr>
            <a:r>
              <a:rPr lang="en-GB" sz="2000" b="1" i="1" dirty="0">
                <a:solidFill>
                  <a:schemeClr val="bg2"/>
                </a:solidFill>
              </a:rPr>
              <a:t>Phylogenetic analysis without consideration of function of genes</a:t>
            </a:r>
          </a:p>
          <a:p>
            <a:pPr marL="0" lvl="1" indent="0">
              <a:buNone/>
            </a:pPr>
            <a:endParaRPr lang="en-GB" sz="2000" i="1" dirty="0">
              <a:solidFill>
                <a:schemeClr val="bg2"/>
              </a:solidFill>
            </a:endParaRPr>
          </a:p>
          <a:p>
            <a:pPr marL="0" lvl="1" indent="0">
              <a:buNone/>
            </a:pPr>
            <a:r>
              <a:rPr lang="en-GB" sz="2000" i="1" dirty="0">
                <a:solidFill>
                  <a:schemeClr val="bg2"/>
                </a:solidFill>
              </a:rPr>
              <a:t>The phylogeny is used to provide a classification. This does not qualify as utilisation in the meaning of the EU ABS Regulation. If the taxonomist would make use of the function of the genes in the phylogenetic analysis, this activity would qualify as utilisation in the meaning of the EU ABS Regulation. </a:t>
            </a:r>
            <a:endParaRPr lang="en-GB" sz="2000" dirty="0">
              <a:solidFill>
                <a:schemeClr val="bg2"/>
              </a:solidFill>
            </a:endParaRPr>
          </a:p>
        </p:txBody>
      </p:sp>
      <p:pic>
        <p:nvPicPr>
          <p:cNvPr id="5" name="Picture 4" descr="A diagram of a family tree&#10;&#10;Description automatically generated">
            <a:extLst>
              <a:ext uri="{FF2B5EF4-FFF2-40B4-BE49-F238E27FC236}">
                <a16:creationId xmlns:a16="http://schemas.microsoft.com/office/drawing/2014/main" id="{F097A96C-0E1B-C57C-6E45-16BD390D9D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763" y="59097"/>
            <a:ext cx="1804575" cy="1085962"/>
          </a:xfrm>
          <a:prstGeom prst="rect">
            <a:avLst/>
          </a:prstGeom>
        </p:spPr>
      </p:pic>
      <p:sp>
        <p:nvSpPr>
          <p:cNvPr id="3" name="TextBox 2">
            <a:extLst>
              <a:ext uri="{FF2B5EF4-FFF2-40B4-BE49-F238E27FC236}">
                <a16:creationId xmlns:a16="http://schemas.microsoft.com/office/drawing/2014/main" id="{2DF65D8C-F9C2-F4BA-D3EA-A40DC147AE37}"/>
              </a:ext>
            </a:extLst>
          </p:cNvPr>
          <p:cNvSpPr txBox="1"/>
          <p:nvPr/>
        </p:nvSpPr>
        <p:spPr>
          <a:xfrm>
            <a:off x="587374" y="4503202"/>
            <a:ext cx="8303964" cy="760959"/>
          </a:xfrm>
          <a:prstGeom prst="rect">
            <a:avLst/>
          </a:prstGeom>
          <a:noFill/>
          <a:ln>
            <a:solidFill>
              <a:schemeClr val="bg2"/>
            </a:solidFill>
          </a:ln>
        </p:spPr>
        <p:txBody>
          <a:bodyPr wrap="square" lIns="180000" tIns="72000" rIns="180000" bIns="72000" rtlCol="0">
            <a:spAutoFit/>
          </a:bodyPr>
          <a:lstStyle/>
          <a:p>
            <a:pPr marL="0" lvl="1"/>
            <a:r>
              <a:rPr lang="en-GB" sz="2000" b="1" i="1" dirty="0">
                <a:solidFill>
                  <a:schemeClr val="bg2"/>
                </a:solidFill>
              </a:rPr>
              <a:t>So, this phylogenetic analysis is no ‘utilization’ in the meaning of the EU ABS Regulation</a:t>
            </a:r>
          </a:p>
        </p:txBody>
      </p:sp>
    </p:spTree>
    <p:extLst>
      <p:ext uri="{BB962C8B-B14F-4D97-AF65-F5344CB8AC3E}">
        <p14:creationId xmlns:p14="http://schemas.microsoft.com/office/powerpoint/2010/main" val="379818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04611"/>
          </a:xfrm>
        </p:spPr>
        <p:txBody>
          <a:bodyPr/>
          <a:lstStyle/>
          <a:p>
            <a:r>
              <a:rPr lang="en-GB" dirty="0"/>
              <a:t>EU Guidance Document: Storing            and collection management</a:t>
            </a:r>
          </a:p>
        </p:txBody>
      </p:sp>
      <p:sp>
        <p:nvSpPr>
          <p:cNvPr id="3" name="Text Placeholder 2"/>
          <p:cNvSpPr>
            <a:spLocks noGrp="1"/>
          </p:cNvSpPr>
          <p:nvPr>
            <p:ph type="body" sz="quarter" idx="10"/>
          </p:nvPr>
        </p:nvSpPr>
        <p:spPr>
          <a:xfrm>
            <a:off x="491642" y="1672541"/>
            <a:ext cx="8492250" cy="5295201"/>
          </a:xfrm>
        </p:spPr>
        <p:txBody>
          <a:bodyPr/>
          <a:lstStyle/>
          <a:p>
            <a:r>
              <a:rPr lang="en-GB" dirty="0"/>
              <a:t>Annex II, chapter 3: Storing and collection management</a:t>
            </a:r>
          </a:p>
          <a:p>
            <a:pPr lvl="1"/>
            <a:r>
              <a:rPr lang="en-GB" sz="1600" dirty="0"/>
              <a:t>Storing genetic resources in a public or private collection does </a:t>
            </a:r>
            <a:r>
              <a:rPr lang="en-GB" sz="1600" b="1" dirty="0"/>
              <a:t>not</a:t>
            </a:r>
            <a:r>
              <a:rPr lang="en-GB" sz="1600" dirty="0"/>
              <a:t> constitute utilisation in the sense of the EU ABS Regulation </a:t>
            </a:r>
          </a:p>
          <a:p>
            <a:pPr lvl="1"/>
            <a:r>
              <a:rPr lang="en-GB" sz="1600" dirty="0"/>
              <a:t>Verification the identity of genetic resources and assessing their health status and the presence of pathogens form an integral part of collection management and are </a:t>
            </a:r>
            <a:r>
              <a:rPr lang="en-GB" sz="1600" u="sng" dirty="0"/>
              <a:t>not</a:t>
            </a:r>
            <a:r>
              <a:rPr lang="en-GB" sz="1600" dirty="0"/>
              <a:t> considered to be utilisation in the meaning of the EU ABS Regulation</a:t>
            </a:r>
          </a:p>
          <a:p>
            <a:pPr lvl="1"/>
            <a:r>
              <a:rPr lang="en-GB" sz="1600" dirty="0"/>
              <a:t>General good practice of collection holders upon receiving material is to check if the original permits for collecting genetic resources allow supply to third-party users</a:t>
            </a:r>
          </a:p>
          <a:p>
            <a:pPr lvl="2">
              <a:buFont typeface="Wingdings" panose="05000000000000000000" pitchFamily="2" charset="2"/>
              <a:buChar char="Ø"/>
            </a:pPr>
            <a:r>
              <a:rPr lang="en-GB" sz="1600" i="1" dirty="0"/>
              <a:t>if so: make the information on the permits available for potential users and to supply it together with any material to the potential users</a:t>
            </a:r>
          </a:p>
        </p:txBody>
      </p:sp>
      <p:pic>
        <p:nvPicPr>
          <p:cNvPr id="6" name="Picture 5">
            <a:extLst>
              <a:ext uri="{FF2B5EF4-FFF2-40B4-BE49-F238E27FC236}">
                <a16:creationId xmlns:a16="http://schemas.microsoft.com/office/drawing/2014/main" id="{3A913137-EE08-4320-9F84-56C400632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7817" y="192406"/>
            <a:ext cx="1906622" cy="1270585"/>
          </a:xfrm>
          <a:prstGeom prst="rect">
            <a:avLst/>
          </a:prstGeom>
        </p:spPr>
      </p:pic>
    </p:spTree>
    <p:extLst>
      <p:ext uri="{BB962C8B-B14F-4D97-AF65-F5344CB8AC3E}">
        <p14:creationId xmlns:p14="http://schemas.microsoft.com/office/powerpoint/2010/main" val="13564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96" y="216578"/>
            <a:ext cx="8442796" cy="775685"/>
          </a:xfrm>
        </p:spPr>
        <p:txBody>
          <a:bodyPr/>
          <a:lstStyle/>
          <a:p>
            <a:r>
              <a:rPr lang="en-GB" sz="2400" dirty="0"/>
              <a:t>Case ‘Storing and collection management’</a:t>
            </a:r>
          </a:p>
        </p:txBody>
      </p:sp>
      <p:sp>
        <p:nvSpPr>
          <p:cNvPr id="4" name="TextBox 3">
            <a:extLst>
              <a:ext uri="{FF2B5EF4-FFF2-40B4-BE49-F238E27FC236}">
                <a16:creationId xmlns:a16="http://schemas.microsoft.com/office/drawing/2014/main" id="{7FC3FA45-1CB0-40CF-BFE6-C9BF27DBEBDC}"/>
              </a:ext>
            </a:extLst>
          </p:cNvPr>
          <p:cNvSpPr txBox="1"/>
          <p:nvPr/>
        </p:nvSpPr>
        <p:spPr>
          <a:xfrm>
            <a:off x="650789" y="1203929"/>
            <a:ext cx="8213126" cy="2916037"/>
          </a:xfrm>
          <a:prstGeom prst="rect">
            <a:avLst/>
          </a:prstGeom>
          <a:noFill/>
          <a:ln>
            <a:solidFill>
              <a:schemeClr val="bg2"/>
            </a:solidFill>
          </a:ln>
        </p:spPr>
        <p:txBody>
          <a:bodyPr wrap="square" lIns="180000" tIns="72000" rIns="180000" bIns="72000" rtlCol="0">
            <a:spAutoFit/>
          </a:bodyPr>
          <a:lstStyle/>
          <a:p>
            <a:pPr marL="0" lvl="1" indent="0">
              <a:buNone/>
            </a:pPr>
            <a:r>
              <a:rPr lang="en-GB" sz="2000" b="1" i="1" dirty="0">
                <a:solidFill>
                  <a:schemeClr val="bg2"/>
                </a:solidFill>
              </a:rPr>
              <a:t>Storage of pathogens pending a decision on their use in a vaccine </a:t>
            </a:r>
          </a:p>
          <a:p>
            <a:pPr marL="0" lvl="1" indent="0">
              <a:buNone/>
            </a:pPr>
            <a:endParaRPr lang="en-GB" sz="1400" b="1" i="1" dirty="0">
              <a:solidFill>
                <a:schemeClr val="bg2"/>
              </a:solidFill>
            </a:endParaRPr>
          </a:p>
          <a:p>
            <a:pPr marL="0" lvl="1" indent="0">
              <a:lnSpc>
                <a:spcPts val="2200"/>
              </a:lnSpc>
              <a:buNone/>
            </a:pPr>
            <a:r>
              <a:rPr lang="en-GB" i="1" dirty="0">
                <a:solidFill>
                  <a:schemeClr val="bg2"/>
                </a:solidFill>
              </a:rPr>
              <a:t>Different pathogens are isolated from hosts in various countries as part of global surveillance systems and considered from epidemiological analysis to be a potential public health threat. Initial analysis does not make it clear which, if any, of the isolates will be needed for vaccine development. However, the threat is considered sufficiently great that preparation of vaccines and diagnostics is requested by WHO and by individual governments around the world. Therefore, these pathogens are collected and stored in an already existing collection, as well as exchanged with other collections. </a:t>
            </a:r>
          </a:p>
        </p:txBody>
      </p:sp>
      <p:pic>
        <p:nvPicPr>
          <p:cNvPr id="5" name="Picture 4">
            <a:extLst>
              <a:ext uri="{FF2B5EF4-FFF2-40B4-BE49-F238E27FC236}">
                <a16:creationId xmlns:a16="http://schemas.microsoft.com/office/drawing/2014/main" id="{040FD405-91F9-F0D3-445C-0D04B2742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9266" y="142442"/>
            <a:ext cx="1394649" cy="923955"/>
          </a:xfrm>
          <a:prstGeom prst="rect">
            <a:avLst/>
          </a:prstGeom>
        </p:spPr>
      </p:pic>
      <p:sp>
        <p:nvSpPr>
          <p:cNvPr id="6" name="TextBox 5">
            <a:extLst>
              <a:ext uri="{FF2B5EF4-FFF2-40B4-BE49-F238E27FC236}">
                <a16:creationId xmlns:a16="http://schemas.microsoft.com/office/drawing/2014/main" id="{DC6D3D12-7FCA-8F03-B46E-D1FA9A330268}"/>
              </a:ext>
            </a:extLst>
          </p:cNvPr>
          <p:cNvSpPr txBox="1"/>
          <p:nvPr/>
        </p:nvSpPr>
        <p:spPr>
          <a:xfrm>
            <a:off x="541099" y="4666622"/>
            <a:ext cx="8442793" cy="1376513"/>
          </a:xfrm>
          <a:prstGeom prst="rect">
            <a:avLst/>
          </a:prstGeom>
          <a:noFill/>
          <a:ln>
            <a:solidFill>
              <a:schemeClr val="bg2"/>
            </a:solidFill>
          </a:ln>
        </p:spPr>
        <p:txBody>
          <a:bodyPr wrap="square" lIns="180000" tIns="72000" rIns="180000" bIns="72000" rtlCol="0">
            <a:spAutoFit/>
          </a:bodyPr>
          <a:lstStyle/>
          <a:p>
            <a:pPr lvl="1" indent="-457200">
              <a:buAutoNum type="arabicPeriod"/>
            </a:pPr>
            <a:r>
              <a:rPr lang="en-GB" sz="2000" b="1" i="1" dirty="0">
                <a:solidFill>
                  <a:schemeClr val="bg2"/>
                </a:solidFill>
              </a:rPr>
              <a:t>Is the storage of pathogens ‘utilization’ in the meaning of the EU ABS Regulation?</a:t>
            </a:r>
          </a:p>
          <a:p>
            <a:pPr lvl="1" indent="-457200">
              <a:buFontTx/>
              <a:buAutoNum type="arabicPeriod"/>
            </a:pPr>
            <a:r>
              <a:rPr lang="en-GB" sz="2000" b="1" i="1" dirty="0">
                <a:solidFill>
                  <a:schemeClr val="bg2"/>
                </a:solidFill>
              </a:rPr>
              <a:t>Is the development of vaccines on the basis of these stored pathogens ‘utilization’ in the meaning of the EU ABS Regulation?</a:t>
            </a:r>
          </a:p>
        </p:txBody>
      </p:sp>
    </p:spTree>
    <p:extLst>
      <p:ext uri="{BB962C8B-B14F-4D97-AF65-F5344CB8AC3E}">
        <p14:creationId xmlns:p14="http://schemas.microsoft.com/office/powerpoint/2010/main" val="114747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96" y="216575"/>
            <a:ext cx="8442796" cy="791650"/>
          </a:xfrm>
        </p:spPr>
        <p:txBody>
          <a:bodyPr/>
          <a:lstStyle/>
          <a:p>
            <a:r>
              <a:rPr lang="en-GB" sz="2400" dirty="0"/>
              <a:t>Case ‘Storing and collection management’</a:t>
            </a:r>
          </a:p>
        </p:txBody>
      </p:sp>
      <p:sp>
        <p:nvSpPr>
          <p:cNvPr id="4" name="TextBox 3">
            <a:extLst>
              <a:ext uri="{FF2B5EF4-FFF2-40B4-BE49-F238E27FC236}">
                <a16:creationId xmlns:a16="http://schemas.microsoft.com/office/drawing/2014/main" id="{7FC3FA45-1CB0-40CF-BFE6-C9BF27DBEBDC}"/>
              </a:ext>
            </a:extLst>
          </p:cNvPr>
          <p:cNvSpPr txBox="1"/>
          <p:nvPr/>
        </p:nvSpPr>
        <p:spPr>
          <a:xfrm>
            <a:off x="617838" y="1542812"/>
            <a:ext cx="8366054" cy="2168139"/>
          </a:xfrm>
          <a:prstGeom prst="rect">
            <a:avLst/>
          </a:prstGeom>
          <a:noFill/>
          <a:ln>
            <a:solidFill>
              <a:schemeClr val="bg2"/>
            </a:solidFill>
          </a:ln>
        </p:spPr>
        <p:txBody>
          <a:bodyPr wrap="square" lIns="180000" tIns="72000" rIns="180000" bIns="72000" rtlCol="0">
            <a:spAutoFit/>
          </a:bodyPr>
          <a:lstStyle/>
          <a:p>
            <a:pPr marL="0" lvl="1" indent="0">
              <a:buNone/>
            </a:pPr>
            <a:r>
              <a:rPr lang="en-GB" sz="2200" b="1" i="1" dirty="0">
                <a:solidFill>
                  <a:schemeClr val="bg2"/>
                </a:solidFill>
              </a:rPr>
              <a:t>Storage of pathogens pending a decision on their use in a vaccine </a:t>
            </a:r>
          </a:p>
          <a:p>
            <a:pPr marL="0" lvl="1" indent="0">
              <a:buNone/>
            </a:pPr>
            <a:endParaRPr lang="en-GB" sz="1400" b="1" i="1" dirty="0">
              <a:solidFill>
                <a:schemeClr val="bg2"/>
              </a:solidFill>
            </a:endParaRPr>
          </a:p>
          <a:p>
            <a:pPr marL="0" lvl="1" indent="0">
              <a:lnSpc>
                <a:spcPts val="1900"/>
              </a:lnSpc>
              <a:buNone/>
            </a:pPr>
            <a:r>
              <a:rPr lang="en-GB" sz="2000" i="1" dirty="0">
                <a:solidFill>
                  <a:schemeClr val="bg2"/>
                </a:solidFill>
              </a:rPr>
              <a:t>Building up a collection of pathogens with the aim to use them in case of further needs is not considered to constitute utilisation in the meaning of the EU ABS Regulation. However, if at a later stage the vaccine candidates are used to develop a vaccine, this is research and development on the genetic or biochemical composition of the genetic resource and such activity would fall within the scope of the EU ABS Regulation. </a:t>
            </a:r>
          </a:p>
        </p:txBody>
      </p:sp>
      <p:pic>
        <p:nvPicPr>
          <p:cNvPr id="5" name="Picture 4">
            <a:extLst>
              <a:ext uri="{FF2B5EF4-FFF2-40B4-BE49-F238E27FC236}">
                <a16:creationId xmlns:a16="http://schemas.microsoft.com/office/drawing/2014/main" id="{040FD405-91F9-F0D3-445C-0D04B2742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5243" y="150422"/>
            <a:ext cx="1528649" cy="1012730"/>
          </a:xfrm>
          <a:prstGeom prst="rect">
            <a:avLst/>
          </a:prstGeom>
        </p:spPr>
      </p:pic>
      <p:sp>
        <p:nvSpPr>
          <p:cNvPr id="7" name="TextBox 6">
            <a:extLst>
              <a:ext uri="{FF2B5EF4-FFF2-40B4-BE49-F238E27FC236}">
                <a16:creationId xmlns:a16="http://schemas.microsoft.com/office/drawing/2014/main" id="{5FA493C2-82D1-9377-6B3B-EA8F8AA67424}"/>
              </a:ext>
            </a:extLst>
          </p:cNvPr>
          <p:cNvSpPr txBox="1"/>
          <p:nvPr/>
        </p:nvSpPr>
        <p:spPr>
          <a:xfrm>
            <a:off x="617838" y="4479795"/>
            <a:ext cx="8301813" cy="1684289"/>
          </a:xfrm>
          <a:prstGeom prst="rect">
            <a:avLst/>
          </a:prstGeom>
          <a:noFill/>
          <a:ln>
            <a:solidFill>
              <a:schemeClr val="bg2"/>
            </a:solidFill>
          </a:ln>
        </p:spPr>
        <p:txBody>
          <a:bodyPr wrap="square" lIns="180000" tIns="72000" rIns="180000" bIns="72000" rtlCol="0">
            <a:spAutoFit/>
          </a:bodyPr>
          <a:lstStyle/>
          <a:p>
            <a:pPr lvl="1" indent="-457200">
              <a:buAutoNum type="arabicPeriod"/>
            </a:pPr>
            <a:r>
              <a:rPr lang="en-GB" sz="2000" b="1" i="1" dirty="0">
                <a:solidFill>
                  <a:schemeClr val="bg2"/>
                </a:solidFill>
              </a:rPr>
              <a:t>So, the storage of pathogens is no ‘utilization’ in the meaning of the EU ABS Regulation</a:t>
            </a:r>
          </a:p>
          <a:p>
            <a:pPr lvl="1" indent="-457200">
              <a:buFontTx/>
              <a:buAutoNum type="arabicPeriod"/>
            </a:pPr>
            <a:r>
              <a:rPr lang="en-GB" sz="2000" b="1" i="1" dirty="0">
                <a:solidFill>
                  <a:schemeClr val="bg2"/>
                </a:solidFill>
              </a:rPr>
              <a:t>The development of vaccines on the basis of these stored pathogens, on the other hand, is ‘utilization’ in the meaning of the EU ABS Regulation</a:t>
            </a:r>
          </a:p>
        </p:txBody>
      </p:sp>
    </p:spTree>
    <p:extLst>
      <p:ext uri="{BB962C8B-B14F-4D97-AF65-F5344CB8AC3E}">
        <p14:creationId xmlns:p14="http://schemas.microsoft.com/office/powerpoint/2010/main" val="2099324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04611"/>
          </a:xfrm>
        </p:spPr>
        <p:txBody>
          <a:bodyPr/>
          <a:lstStyle/>
          <a:p>
            <a:r>
              <a:rPr lang="en-GB" dirty="0"/>
              <a:t>EU Guidance Document: </a:t>
            </a:r>
            <a:br>
              <a:rPr lang="en-GB" dirty="0"/>
            </a:br>
            <a:r>
              <a:rPr lang="en-GB" dirty="0"/>
              <a:t>Alien species</a:t>
            </a:r>
          </a:p>
        </p:txBody>
      </p:sp>
      <p:sp>
        <p:nvSpPr>
          <p:cNvPr id="3" name="Text Placeholder 2"/>
          <p:cNvSpPr>
            <a:spLocks noGrp="1"/>
          </p:cNvSpPr>
          <p:nvPr>
            <p:ph type="body" sz="quarter" idx="10"/>
          </p:nvPr>
        </p:nvSpPr>
        <p:spPr>
          <a:xfrm>
            <a:off x="715378" y="2084434"/>
            <a:ext cx="7828574" cy="5295201"/>
          </a:xfrm>
        </p:spPr>
        <p:txBody>
          <a:bodyPr/>
          <a:lstStyle/>
          <a:p>
            <a:r>
              <a:rPr lang="en-GB" dirty="0"/>
              <a:t>Main text, section 2.1.4: Alien and invasive alien species</a:t>
            </a:r>
          </a:p>
          <a:p>
            <a:pPr lvl="1"/>
            <a:r>
              <a:rPr lang="en-US" sz="1600" dirty="0"/>
              <a:t>Alien species once established (i.e. self-sustaining in the wild) are considered as occurring in in-situ conditions in the country to which they are not native and into which they have been introduced or spread from another country. </a:t>
            </a:r>
          </a:p>
          <a:p>
            <a:pPr lvl="1"/>
            <a:r>
              <a:rPr lang="en-US" sz="1600" dirty="0"/>
              <a:t>Alien organisms that are established in situ fall under sovereign rights of the country where they are established. </a:t>
            </a:r>
          </a:p>
          <a:p>
            <a:pPr lvl="1"/>
            <a:r>
              <a:rPr lang="en-US" sz="1600" dirty="0"/>
              <a:t>In this case, the country where access from in situ conditions takes place is the country whose rules should be followed. </a:t>
            </a:r>
          </a:p>
        </p:txBody>
      </p:sp>
      <p:pic>
        <p:nvPicPr>
          <p:cNvPr id="4" name="Picture 3" descr="Close-up of a rock in the water&#10;&#10;Description automatically generated">
            <a:extLst>
              <a:ext uri="{FF2B5EF4-FFF2-40B4-BE49-F238E27FC236}">
                <a16:creationId xmlns:a16="http://schemas.microsoft.com/office/drawing/2014/main" id="{681F407F-E50C-1454-74F4-4D3AC23CA7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8508" y="154868"/>
            <a:ext cx="2335930" cy="1398819"/>
          </a:xfrm>
          <a:prstGeom prst="rect">
            <a:avLst/>
          </a:prstGeom>
        </p:spPr>
      </p:pic>
    </p:spTree>
    <p:extLst>
      <p:ext uri="{BB962C8B-B14F-4D97-AF65-F5344CB8AC3E}">
        <p14:creationId xmlns:p14="http://schemas.microsoft.com/office/powerpoint/2010/main" val="2664250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96" y="216576"/>
            <a:ext cx="8442796" cy="1304611"/>
          </a:xfrm>
        </p:spPr>
        <p:txBody>
          <a:bodyPr/>
          <a:lstStyle/>
          <a:p>
            <a:r>
              <a:rPr lang="en-GB" dirty="0"/>
              <a:t>Case ‘Introduced species’</a:t>
            </a:r>
            <a:br>
              <a:rPr lang="en-GB" dirty="0"/>
            </a:br>
            <a:endParaRPr lang="en-GB" dirty="0"/>
          </a:p>
        </p:txBody>
      </p:sp>
      <p:sp>
        <p:nvSpPr>
          <p:cNvPr id="4" name="TextBox 3">
            <a:extLst>
              <a:ext uri="{FF2B5EF4-FFF2-40B4-BE49-F238E27FC236}">
                <a16:creationId xmlns:a16="http://schemas.microsoft.com/office/drawing/2014/main" id="{7FC3FA45-1CB0-40CF-BFE6-C9BF27DBEBDC}"/>
              </a:ext>
            </a:extLst>
          </p:cNvPr>
          <p:cNvSpPr txBox="1"/>
          <p:nvPr/>
        </p:nvSpPr>
        <p:spPr>
          <a:xfrm>
            <a:off x="541095" y="2216301"/>
            <a:ext cx="8265153" cy="2115176"/>
          </a:xfrm>
          <a:prstGeom prst="rect">
            <a:avLst/>
          </a:prstGeom>
          <a:noFill/>
          <a:ln>
            <a:solidFill>
              <a:schemeClr val="bg2"/>
            </a:solidFill>
          </a:ln>
        </p:spPr>
        <p:txBody>
          <a:bodyPr wrap="square" lIns="180000" tIns="72000" rIns="180000" bIns="72000" rtlCol="0">
            <a:spAutoFit/>
          </a:bodyPr>
          <a:lstStyle/>
          <a:p>
            <a:pPr marL="0" lvl="1" indent="0">
              <a:buNone/>
            </a:pPr>
            <a:r>
              <a:rPr lang="en-US" sz="2000" b="1" i="1" dirty="0">
                <a:solidFill>
                  <a:schemeClr val="bg2"/>
                </a:solidFill>
              </a:rPr>
              <a:t>Investigation of function of genes: established introduced species</a:t>
            </a:r>
          </a:p>
          <a:p>
            <a:pPr marL="0" lvl="1" indent="0">
              <a:buNone/>
            </a:pPr>
            <a:endParaRPr lang="en-GB" i="1" dirty="0">
              <a:solidFill>
                <a:schemeClr val="bg2"/>
              </a:solidFill>
            </a:endParaRPr>
          </a:p>
          <a:p>
            <a:pPr marL="0" lvl="1" indent="0">
              <a:buNone/>
            </a:pPr>
            <a:r>
              <a:rPr lang="en-US" i="1" dirty="0">
                <a:solidFill>
                  <a:schemeClr val="bg2"/>
                </a:solidFill>
              </a:rPr>
              <a:t>A species of fish was intentionally introduced from one country to another in the 1960s for fishing and has established a viable population in the second country. Fresh specimens of the fish from the second country are obtained by a research consortium wishing to sequence the genome of the species and publish a genome map annotating the genes and their functions.</a:t>
            </a:r>
            <a:endParaRPr lang="en-GB" i="1" dirty="0">
              <a:solidFill>
                <a:schemeClr val="bg2"/>
              </a:solidFill>
            </a:endParaRPr>
          </a:p>
        </p:txBody>
      </p:sp>
      <p:sp>
        <p:nvSpPr>
          <p:cNvPr id="3" name="TextBox 2">
            <a:extLst>
              <a:ext uri="{FF2B5EF4-FFF2-40B4-BE49-F238E27FC236}">
                <a16:creationId xmlns:a16="http://schemas.microsoft.com/office/drawing/2014/main" id="{2B117CDF-9E61-76E3-BE47-119DA0CE5C20}"/>
              </a:ext>
            </a:extLst>
          </p:cNvPr>
          <p:cNvSpPr txBox="1"/>
          <p:nvPr/>
        </p:nvSpPr>
        <p:spPr>
          <a:xfrm>
            <a:off x="541096" y="4769495"/>
            <a:ext cx="8265152" cy="1068736"/>
          </a:xfrm>
          <a:prstGeom prst="rect">
            <a:avLst/>
          </a:prstGeom>
          <a:noFill/>
          <a:ln>
            <a:solidFill>
              <a:schemeClr val="bg2"/>
            </a:solidFill>
          </a:ln>
        </p:spPr>
        <p:txBody>
          <a:bodyPr wrap="square" lIns="180000" tIns="72000" rIns="180000" bIns="72000" rtlCol="0">
            <a:spAutoFit/>
          </a:bodyPr>
          <a:lstStyle/>
          <a:p>
            <a:pPr marL="0" lvl="1"/>
            <a:r>
              <a:rPr lang="en-GB" sz="2000" b="1" i="1" dirty="0">
                <a:solidFill>
                  <a:schemeClr val="bg2"/>
                </a:solidFill>
              </a:rPr>
              <a:t>1. Is this ‘utilization’ in the meaning of the EU ABS Regulation</a:t>
            </a:r>
            <a:r>
              <a:rPr lang="en-US" sz="2000" b="1" i="1" dirty="0">
                <a:solidFill>
                  <a:schemeClr val="bg2"/>
                </a:solidFill>
              </a:rPr>
              <a:t>?</a:t>
            </a:r>
          </a:p>
          <a:p>
            <a:pPr marL="0" lvl="1"/>
            <a:endParaRPr lang="en-US" sz="2000" b="1" i="1" dirty="0">
              <a:solidFill>
                <a:schemeClr val="bg2"/>
              </a:solidFill>
            </a:endParaRPr>
          </a:p>
          <a:p>
            <a:pPr marL="0" lvl="1"/>
            <a:r>
              <a:rPr lang="en-US" sz="2000" b="1" i="1" dirty="0">
                <a:solidFill>
                  <a:schemeClr val="bg2"/>
                </a:solidFill>
              </a:rPr>
              <a:t>2. Which country is the provider country?</a:t>
            </a:r>
            <a:endParaRPr lang="nl-NL" sz="2000" b="1" i="1" dirty="0">
              <a:solidFill>
                <a:schemeClr val="bg2"/>
              </a:solidFill>
            </a:endParaRPr>
          </a:p>
        </p:txBody>
      </p:sp>
      <p:pic>
        <p:nvPicPr>
          <p:cNvPr id="8" name="Picture 7" descr="A hand holding a clam shell&#10;&#10;Description automatically generated">
            <a:extLst>
              <a:ext uri="{FF2B5EF4-FFF2-40B4-BE49-F238E27FC236}">
                <a16:creationId xmlns:a16="http://schemas.microsoft.com/office/drawing/2014/main" id="{7439C3B0-33CD-42E6-4437-1EDAAC4C5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333" y="129373"/>
            <a:ext cx="2490559" cy="1867919"/>
          </a:xfrm>
          <a:prstGeom prst="rect">
            <a:avLst/>
          </a:prstGeom>
        </p:spPr>
      </p:pic>
    </p:spTree>
    <p:extLst>
      <p:ext uri="{BB962C8B-B14F-4D97-AF65-F5344CB8AC3E}">
        <p14:creationId xmlns:p14="http://schemas.microsoft.com/office/powerpoint/2010/main" val="53396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96" y="216576"/>
            <a:ext cx="8442796" cy="813614"/>
          </a:xfrm>
        </p:spPr>
        <p:txBody>
          <a:bodyPr/>
          <a:lstStyle/>
          <a:p>
            <a:r>
              <a:rPr lang="en-GB" dirty="0"/>
              <a:t>Case ‘Introduced species’</a:t>
            </a:r>
          </a:p>
        </p:txBody>
      </p:sp>
      <p:sp>
        <p:nvSpPr>
          <p:cNvPr id="4" name="TextBox 3">
            <a:extLst>
              <a:ext uri="{FF2B5EF4-FFF2-40B4-BE49-F238E27FC236}">
                <a16:creationId xmlns:a16="http://schemas.microsoft.com/office/drawing/2014/main" id="{7FC3FA45-1CB0-40CF-BFE6-C9BF27DBEBDC}"/>
              </a:ext>
            </a:extLst>
          </p:cNvPr>
          <p:cNvSpPr txBox="1"/>
          <p:nvPr/>
        </p:nvSpPr>
        <p:spPr>
          <a:xfrm>
            <a:off x="541096" y="1169790"/>
            <a:ext cx="8442796" cy="3931058"/>
          </a:xfrm>
          <a:prstGeom prst="rect">
            <a:avLst/>
          </a:prstGeom>
          <a:noFill/>
          <a:ln>
            <a:solidFill>
              <a:schemeClr val="bg2"/>
            </a:solidFill>
          </a:ln>
        </p:spPr>
        <p:txBody>
          <a:bodyPr wrap="square" lIns="180000" tIns="72000" rIns="180000" bIns="72000" rtlCol="0">
            <a:spAutoFit/>
          </a:bodyPr>
          <a:lstStyle/>
          <a:p>
            <a:pPr marL="0" lvl="1" indent="0">
              <a:buNone/>
            </a:pPr>
            <a:r>
              <a:rPr lang="en-US" sz="2400" b="1" i="1" dirty="0">
                <a:solidFill>
                  <a:schemeClr val="bg2"/>
                </a:solidFill>
              </a:rPr>
              <a:t>Investigation of function of genes: established introduced species</a:t>
            </a:r>
          </a:p>
          <a:p>
            <a:pPr marL="0" lvl="1" indent="0">
              <a:buNone/>
            </a:pPr>
            <a:endParaRPr lang="en-GB" i="1" dirty="0">
              <a:solidFill>
                <a:schemeClr val="bg2"/>
              </a:solidFill>
            </a:endParaRPr>
          </a:p>
          <a:p>
            <a:pPr marL="0" lvl="1" indent="0">
              <a:buNone/>
            </a:pPr>
            <a:r>
              <a:rPr lang="en-US" sz="2000" i="1" dirty="0">
                <a:solidFill>
                  <a:schemeClr val="bg2"/>
                </a:solidFill>
              </a:rPr>
              <a:t>1. The research activity qualifies as research and development on the genetic and/or biochemical composition of the genetic resources and thus constitutes utilisation in the meaning of the EU ABS Regulation. </a:t>
            </a:r>
          </a:p>
          <a:p>
            <a:pPr marL="0" lvl="1" indent="0">
              <a:buNone/>
            </a:pPr>
            <a:endParaRPr lang="en-US" sz="2000" i="1" dirty="0">
              <a:solidFill>
                <a:schemeClr val="bg2"/>
              </a:solidFill>
            </a:endParaRPr>
          </a:p>
          <a:p>
            <a:pPr marL="0" lvl="1" indent="0">
              <a:buNone/>
            </a:pPr>
            <a:r>
              <a:rPr lang="en-US" sz="2000" i="1" dirty="0">
                <a:solidFill>
                  <a:schemeClr val="bg2"/>
                </a:solidFill>
              </a:rPr>
              <a:t>2. Because the fish is established in the second country and the specimens were accessed from in situ conditions in that country, the second country is to be considered as the provider country, and the user should contact that country to clarify whether requirements to obtain prior informed consent and establish mutually agreed terms apply.</a:t>
            </a:r>
            <a:endParaRPr lang="en-GB" sz="2000" dirty="0">
              <a:solidFill>
                <a:schemeClr val="bg2"/>
              </a:solidFill>
            </a:endParaRPr>
          </a:p>
        </p:txBody>
      </p:sp>
      <p:sp>
        <p:nvSpPr>
          <p:cNvPr id="7" name="TextBox 6">
            <a:extLst>
              <a:ext uri="{FF2B5EF4-FFF2-40B4-BE49-F238E27FC236}">
                <a16:creationId xmlns:a16="http://schemas.microsoft.com/office/drawing/2014/main" id="{DB1DD767-A937-F6AE-0FAA-AAD4DDE5EAFC}"/>
              </a:ext>
            </a:extLst>
          </p:cNvPr>
          <p:cNvSpPr txBox="1"/>
          <p:nvPr/>
        </p:nvSpPr>
        <p:spPr>
          <a:xfrm>
            <a:off x="541096" y="5240448"/>
            <a:ext cx="8350242" cy="760959"/>
          </a:xfrm>
          <a:prstGeom prst="rect">
            <a:avLst/>
          </a:prstGeom>
          <a:noFill/>
          <a:ln>
            <a:solidFill>
              <a:schemeClr val="bg2"/>
            </a:solidFill>
          </a:ln>
        </p:spPr>
        <p:txBody>
          <a:bodyPr wrap="square" lIns="180000" tIns="72000" rIns="180000" bIns="72000" rtlCol="0">
            <a:spAutoFit/>
          </a:bodyPr>
          <a:lstStyle/>
          <a:p>
            <a:pPr marL="0" lvl="1"/>
            <a:r>
              <a:rPr lang="en-GB" sz="2000" b="1" i="1" dirty="0">
                <a:solidFill>
                  <a:schemeClr val="bg2"/>
                </a:solidFill>
              </a:rPr>
              <a:t>So, 1. this activity is ‘utilization’ in the meaning of the EU ABS Regulation, and 2. the second country is the provider country</a:t>
            </a:r>
          </a:p>
        </p:txBody>
      </p:sp>
      <p:pic>
        <p:nvPicPr>
          <p:cNvPr id="5" name="Picture 4" descr="A transparent sea creature with colorful lights&#10;&#10;Description automatically generated">
            <a:extLst>
              <a:ext uri="{FF2B5EF4-FFF2-40B4-BE49-F238E27FC236}">
                <a16:creationId xmlns:a16="http://schemas.microsoft.com/office/drawing/2014/main" id="{827F3BBD-E39C-EE65-98C1-EA5C4F7143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406" y="76977"/>
            <a:ext cx="1547594" cy="1092813"/>
          </a:xfrm>
          <a:prstGeom prst="rect">
            <a:avLst/>
          </a:prstGeom>
        </p:spPr>
      </p:pic>
    </p:spTree>
    <p:extLst>
      <p:ext uri="{BB962C8B-B14F-4D97-AF65-F5344CB8AC3E}">
        <p14:creationId xmlns:p14="http://schemas.microsoft.com/office/powerpoint/2010/main" val="315303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National legislation NL</a:t>
            </a:r>
          </a:p>
        </p:txBody>
      </p:sp>
      <p:sp>
        <p:nvSpPr>
          <p:cNvPr id="3" name="Text Placeholder 2"/>
          <p:cNvSpPr>
            <a:spLocks noGrp="1"/>
          </p:cNvSpPr>
          <p:nvPr>
            <p:ph type="body" sz="quarter" idx="10"/>
          </p:nvPr>
        </p:nvSpPr>
        <p:spPr>
          <a:xfrm>
            <a:off x="697893" y="1250809"/>
            <a:ext cx="7960332" cy="5032004"/>
          </a:xfrm>
        </p:spPr>
        <p:txBody>
          <a:bodyPr/>
          <a:lstStyle/>
          <a:p>
            <a:pPr>
              <a:spcAft>
                <a:spcPts val="600"/>
              </a:spcAft>
            </a:pPr>
            <a:r>
              <a:rPr lang="nl-NL" dirty="0"/>
              <a:t>Nagoya Protocol (Implementation) Act (with Explanatory Memorandum, Regulation and Decrees)</a:t>
            </a:r>
          </a:p>
          <a:p>
            <a:pPr lvl="1">
              <a:spcBef>
                <a:spcPts val="600"/>
              </a:spcBef>
              <a:spcAft>
                <a:spcPts val="600"/>
              </a:spcAft>
            </a:pPr>
            <a:r>
              <a:rPr lang="nl-NL" sz="1800" dirty="0"/>
              <a:t>implements Nagoya Protocol in NL</a:t>
            </a:r>
          </a:p>
          <a:p>
            <a:pPr lvl="1">
              <a:spcBef>
                <a:spcPts val="0"/>
              </a:spcBef>
              <a:spcAft>
                <a:spcPts val="600"/>
              </a:spcAft>
            </a:pPr>
            <a:r>
              <a:rPr lang="nl-NL" sz="1800" dirty="0"/>
              <a:t>into force: 23 April 2016</a:t>
            </a:r>
          </a:p>
          <a:p>
            <a:pPr lvl="1">
              <a:spcBef>
                <a:spcPts val="0"/>
              </a:spcBef>
              <a:spcAft>
                <a:spcPts val="600"/>
              </a:spcAft>
            </a:pPr>
            <a:r>
              <a:rPr lang="nl-NL" sz="1800" dirty="0"/>
              <a:t>Competent National Authority (CNA): Ministry of Economic Affairs (now: Ministry of Agriculture, Nature and Food Quality) </a:t>
            </a:r>
          </a:p>
          <a:p>
            <a:pPr lvl="1">
              <a:spcBef>
                <a:spcPts val="0"/>
              </a:spcBef>
              <a:spcAft>
                <a:spcPts val="600"/>
              </a:spcAft>
            </a:pPr>
            <a:r>
              <a:rPr lang="nl-NL" sz="1800" dirty="0"/>
              <a:t>monitoring agency: Netherlands Food and Consumer Product Safety Authority (NVWA) </a:t>
            </a:r>
          </a:p>
          <a:p>
            <a:pPr lvl="1">
              <a:spcBef>
                <a:spcPts val="0"/>
              </a:spcBef>
              <a:spcAft>
                <a:spcPts val="600"/>
              </a:spcAft>
            </a:pPr>
            <a:r>
              <a:rPr lang="nl-NL" sz="1800" dirty="0"/>
              <a:t>National Focal Point (NFP): Centre for Genetic Resources, the Netherlands (CGN) </a:t>
            </a:r>
          </a:p>
          <a:p>
            <a:pPr lvl="1">
              <a:spcBef>
                <a:spcPts val="0"/>
              </a:spcBef>
              <a:spcAft>
                <a:spcPts val="600"/>
              </a:spcAft>
            </a:pPr>
            <a:r>
              <a:rPr lang="nl-NL" sz="1800" i="1" dirty="0"/>
              <a:t>Access to Dutch genetic resources not regulated: Prior Informed Consent (PIC) not needed</a:t>
            </a:r>
          </a:p>
          <a:p>
            <a:pPr lvl="1">
              <a:spcAft>
                <a:spcPts val="600"/>
              </a:spcAft>
            </a:pPr>
            <a:endParaRPr lang="nl-NL" sz="1800" dirty="0"/>
          </a:p>
          <a:p>
            <a:pPr lvl="1">
              <a:spcAft>
                <a:spcPts val="600"/>
              </a:spcAft>
            </a:pPr>
            <a:endParaRPr lang="nl-NL" sz="1800" dirty="0"/>
          </a:p>
          <a:p>
            <a:pPr lvl="1"/>
            <a:endParaRPr lang="nl-NL" dirty="0"/>
          </a:p>
        </p:txBody>
      </p:sp>
      <p:pic>
        <p:nvPicPr>
          <p:cNvPr id="6" name="Afbeelding 4" descr="NL(US_UK).gif"/>
          <p:cNvPicPr>
            <a:picLocks noChangeAspect="1"/>
          </p:cNvPicPr>
          <p:nvPr/>
        </p:nvPicPr>
        <p:blipFill>
          <a:blip r:embed="rId2" cstate="print"/>
          <a:stretch>
            <a:fillRect/>
          </a:stretch>
        </p:blipFill>
        <p:spPr>
          <a:xfrm>
            <a:off x="7370061" y="152541"/>
            <a:ext cx="1523081" cy="1020621"/>
          </a:xfrm>
          <a:prstGeom prst="rect">
            <a:avLst/>
          </a:prstGeom>
        </p:spPr>
      </p:pic>
      <p:sp>
        <p:nvSpPr>
          <p:cNvPr id="4" name="Oval 3">
            <a:extLst>
              <a:ext uri="{FF2B5EF4-FFF2-40B4-BE49-F238E27FC236}">
                <a16:creationId xmlns:a16="http://schemas.microsoft.com/office/drawing/2014/main" id="{BC4F875D-92C1-6F46-16F7-F1986EC11C19}"/>
              </a:ext>
            </a:extLst>
          </p:cNvPr>
          <p:cNvSpPr/>
          <p:nvPr/>
        </p:nvSpPr>
        <p:spPr>
          <a:xfrm>
            <a:off x="1039177" y="5220050"/>
            <a:ext cx="7742358" cy="9256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spTree>
    <p:extLst>
      <p:ext uri="{BB962C8B-B14F-4D97-AF65-F5344CB8AC3E}">
        <p14:creationId xmlns:p14="http://schemas.microsoft.com/office/powerpoint/2010/main" val="39272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National legislation NL: Sanctions</a:t>
            </a:r>
          </a:p>
        </p:txBody>
      </p:sp>
      <p:sp>
        <p:nvSpPr>
          <p:cNvPr id="3" name="Text Placeholder 2"/>
          <p:cNvSpPr>
            <a:spLocks noGrp="1"/>
          </p:cNvSpPr>
          <p:nvPr>
            <p:ph type="body" sz="quarter" idx="10"/>
          </p:nvPr>
        </p:nvSpPr>
        <p:spPr>
          <a:xfrm>
            <a:off x="491642" y="955935"/>
            <a:ext cx="8561742" cy="5836162"/>
          </a:xfrm>
        </p:spPr>
        <p:txBody>
          <a:bodyPr/>
          <a:lstStyle/>
          <a:p>
            <a:pPr>
              <a:spcAft>
                <a:spcPts val="0"/>
              </a:spcAft>
            </a:pPr>
            <a:r>
              <a:rPr lang="en-GB" dirty="0"/>
              <a:t>Nagoya Protocol (Implementation) Act</a:t>
            </a:r>
          </a:p>
          <a:p>
            <a:pPr lvl="1">
              <a:lnSpc>
                <a:spcPts val="2400"/>
              </a:lnSpc>
              <a:spcBef>
                <a:spcPts val="300"/>
              </a:spcBef>
              <a:spcAft>
                <a:spcPts val="0"/>
              </a:spcAft>
            </a:pPr>
            <a:r>
              <a:rPr lang="en-GB" sz="1800" dirty="0"/>
              <a:t>Art.6: Minister may take immediate interim measures, e.g. </a:t>
            </a:r>
          </a:p>
          <a:p>
            <a:pPr lvl="2">
              <a:lnSpc>
                <a:spcPts val="2300"/>
              </a:lnSpc>
              <a:spcBef>
                <a:spcPts val="300"/>
              </a:spcBef>
              <a:spcAft>
                <a:spcPts val="0"/>
              </a:spcAft>
              <a:buFont typeface="Wingdings" panose="05000000000000000000" pitchFamily="2" charset="2"/>
              <a:buChar char="Ø"/>
            </a:pPr>
            <a:r>
              <a:rPr lang="en-GB" sz="1600" i="1" dirty="0"/>
              <a:t>confiscation of genetic resources or products developed</a:t>
            </a:r>
          </a:p>
          <a:p>
            <a:pPr lvl="2">
              <a:lnSpc>
                <a:spcPts val="2300"/>
              </a:lnSpc>
              <a:spcBef>
                <a:spcPts val="300"/>
              </a:spcBef>
              <a:spcAft>
                <a:spcPts val="0"/>
              </a:spcAft>
              <a:buFont typeface="Wingdings" panose="05000000000000000000" pitchFamily="2" charset="2"/>
              <a:buChar char="Ø"/>
            </a:pPr>
            <a:r>
              <a:rPr lang="en-GB" sz="1600" i="1" dirty="0"/>
              <a:t>prohibiting further use</a:t>
            </a:r>
          </a:p>
          <a:p>
            <a:pPr lvl="2">
              <a:lnSpc>
                <a:spcPts val="2300"/>
              </a:lnSpc>
              <a:spcBef>
                <a:spcPts val="300"/>
              </a:spcBef>
              <a:spcAft>
                <a:spcPts val="0"/>
              </a:spcAft>
              <a:buFont typeface="Wingdings" panose="05000000000000000000" pitchFamily="2" charset="2"/>
              <a:buChar char="Ø"/>
            </a:pPr>
            <a:r>
              <a:rPr lang="en-GB" sz="1600" i="1" dirty="0"/>
              <a:t>return of genetic resources to the provider country</a:t>
            </a:r>
            <a:endParaRPr lang="en-GB" sz="1800" i="1" dirty="0"/>
          </a:p>
          <a:p>
            <a:pPr lvl="1">
              <a:lnSpc>
                <a:spcPts val="2400"/>
              </a:lnSpc>
              <a:spcBef>
                <a:spcPts val="300"/>
              </a:spcBef>
              <a:spcAft>
                <a:spcPts val="0"/>
              </a:spcAft>
            </a:pPr>
            <a:r>
              <a:rPr lang="en-GB" sz="1800" dirty="0"/>
              <a:t>Art.8: actions contrary to the law seen as an ‘economic offence’</a:t>
            </a:r>
          </a:p>
          <a:p>
            <a:pPr>
              <a:spcAft>
                <a:spcPts val="0"/>
              </a:spcAft>
            </a:pPr>
            <a:r>
              <a:rPr lang="en-GB" dirty="0"/>
              <a:t>Both criminal and administrative law possible</a:t>
            </a:r>
          </a:p>
          <a:p>
            <a:pPr lvl="1">
              <a:lnSpc>
                <a:spcPts val="2400"/>
              </a:lnSpc>
              <a:spcBef>
                <a:spcPts val="300"/>
              </a:spcBef>
              <a:spcAft>
                <a:spcPts val="0"/>
              </a:spcAft>
            </a:pPr>
            <a:r>
              <a:rPr lang="en-GB" sz="1800" dirty="0"/>
              <a:t>administrative law: fine</a:t>
            </a:r>
          </a:p>
          <a:p>
            <a:pPr lvl="1">
              <a:lnSpc>
                <a:spcPts val="2400"/>
              </a:lnSpc>
              <a:spcBef>
                <a:spcPts val="300"/>
              </a:spcBef>
              <a:spcAft>
                <a:spcPts val="0"/>
              </a:spcAft>
            </a:pPr>
            <a:r>
              <a:rPr lang="en-GB" sz="1800" dirty="0"/>
              <a:t>criminal law: fine, community service, detention (according to Economic Offences Act)</a:t>
            </a:r>
          </a:p>
          <a:p>
            <a:pPr>
              <a:spcAft>
                <a:spcPts val="0"/>
              </a:spcAft>
            </a:pPr>
            <a:r>
              <a:rPr lang="en-GB" dirty="0"/>
              <a:t>Intervention policy NVWA</a:t>
            </a:r>
          </a:p>
          <a:p>
            <a:pPr lvl="1">
              <a:lnSpc>
                <a:spcPts val="2400"/>
              </a:lnSpc>
              <a:spcBef>
                <a:spcPts val="300"/>
              </a:spcBef>
              <a:spcAft>
                <a:spcPts val="0"/>
              </a:spcAft>
            </a:pPr>
            <a:r>
              <a:rPr lang="en-GB" sz="1800" dirty="0"/>
              <a:t>lesser offence (unconscious and easily correctable)</a:t>
            </a:r>
          </a:p>
          <a:p>
            <a:pPr lvl="2">
              <a:lnSpc>
                <a:spcPts val="2300"/>
              </a:lnSpc>
              <a:spcBef>
                <a:spcPts val="300"/>
              </a:spcBef>
              <a:spcAft>
                <a:spcPts val="0"/>
              </a:spcAft>
              <a:buFont typeface="Wingdings" panose="05000000000000000000" pitchFamily="2" charset="2"/>
              <a:buChar char="Ø"/>
            </a:pPr>
            <a:r>
              <a:rPr lang="en-GB" sz="1600" i="1" dirty="0"/>
              <a:t>warning with re-check after a few months</a:t>
            </a:r>
          </a:p>
          <a:p>
            <a:pPr lvl="1">
              <a:lnSpc>
                <a:spcPts val="2400"/>
              </a:lnSpc>
              <a:spcBef>
                <a:spcPts val="300"/>
              </a:spcBef>
              <a:spcAft>
                <a:spcPts val="0"/>
              </a:spcAft>
            </a:pPr>
            <a:r>
              <a:rPr lang="en-GB" sz="1800" dirty="0"/>
              <a:t>serious offence (conscious and/or unrecoverable)</a:t>
            </a:r>
          </a:p>
          <a:p>
            <a:pPr lvl="2">
              <a:lnSpc>
                <a:spcPts val="2300"/>
              </a:lnSpc>
              <a:spcBef>
                <a:spcPts val="300"/>
              </a:spcBef>
              <a:spcAft>
                <a:spcPts val="0"/>
              </a:spcAft>
              <a:buFont typeface="Wingdings" panose="05000000000000000000" pitchFamily="2" charset="2"/>
              <a:buChar char="Ø"/>
            </a:pPr>
            <a:r>
              <a:rPr lang="en-GB" sz="1600" i="1" dirty="0"/>
              <a:t>corrective intervention and/or official report</a:t>
            </a:r>
          </a:p>
          <a:p>
            <a:pPr lvl="1">
              <a:spcBef>
                <a:spcPts val="600"/>
              </a:spcBef>
              <a:spcAft>
                <a:spcPts val="600"/>
              </a:spcAft>
            </a:pPr>
            <a:endParaRPr lang="nl-NL" sz="1800" dirty="0"/>
          </a:p>
        </p:txBody>
      </p:sp>
      <p:pic>
        <p:nvPicPr>
          <p:cNvPr id="4" name="Picture 3" descr="Cartoon a cartoon of a penguin reading a book&#10;&#10;Description automatically generated">
            <a:extLst>
              <a:ext uri="{FF2B5EF4-FFF2-40B4-BE49-F238E27FC236}">
                <a16:creationId xmlns:a16="http://schemas.microsoft.com/office/drawing/2014/main" id="{6BE8C2D4-2948-C2BE-E2A6-E5382BE73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1800" y="4439550"/>
            <a:ext cx="1262638" cy="1462515"/>
          </a:xfrm>
          <a:prstGeom prst="rect">
            <a:avLst/>
          </a:prstGeom>
        </p:spPr>
      </p:pic>
    </p:spTree>
    <p:extLst>
      <p:ext uri="{BB962C8B-B14F-4D97-AF65-F5344CB8AC3E}">
        <p14:creationId xmlns:p14="http://schemas.microsoft.com/office/powerpoint/2010/main" val="3751960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txBox="1">
            <a:spLocks/>
          </p:cNvSpPr>
          <p:nvPr/>
        </p:nvSpPr>
        <p:spPr bwMode="auto">
          <a:xfrm>
            <a:off x="493198" y="230188"/>
            <a:ext cx="8313917" cy="791650"/>
          </a:xfrm>
          <a:prstGeom prst="rect">
            <a:avLst/>
          </a:prstGeom>
          <a:blipFill dpi="0" rotWithShape="1">
            <a:blip r:embed="rId3" cstate="print"/>
            <a:srcRect/>
            <a:stretch>
              <a:fillRect/>
            </a:stretch>
          </a:blipFill>
          <a:ln>
            <a:noFill/>
          </a:ln>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dirty="0"/>
              <a:t>Access and Benefit Sharing (ABS)</a:t>
            </a:r>
          </a:p>
        </p:txBody>
      </p:sp>
      <p:sp>
        <p:nvSpPr>
          <p:cNvPr id="5" name="Tijdelijke aanduiding voor tekst 4"/>
          <p:cNvSpPr>
            <a:spLocks noGrp="1"/>
          </p:cNvSpPr>
          <p:nvPr>
            <p:ph type="body" sz="quarter" idx="10"/>
          </p:nvPr>
        </p:nvSpPr>
        <p:spPr>
          <a:xfrm>
            <a:off x="562358" y="1120331"/>
            <a:ext cx="6228113" cy="4617338"/>
          </a:xfrm>
        </p:spPr>
        <p:txBody>
          <a:bodyPr/>
          <a:lstStyle/>
          <a:p>
            <a:pPr eaLnBrk="1" hangingPunct="1">
              <a:spcBef>
                <a:spcPts val="1800"/>
              </a:spcBef>
              <a:defRPr/>
            </a:pPr>
            <a:r>
              <a:rPr lang="en-GB" sz="2000" dirty="0"/>
              <a:t>What is Access and Benefit Sharing? </a:t>
            </a:r>
          </a:p>
          <a:p>
            <a:pPr lvl="1" eaLnBrk="1" hangingPunct="1">
              <a:lnSpc>
                <a:spcPts val="2400"/>
              </a:lnSpc>
              <a:spcBef>
                <a:spcPts val="0"/>
              </a:spcBef>
              <a:buFont typeface="Wingdings" panose="05000000000000000000" pitchFamily="2" charset="2"/>
              <a:buChar char="Ø"/>
              <a:defRPr/>
            </a:pPr>
            <a:r>
              <a:rPr lang="en-GB" sz="1600" dirty="0"/>
              <a:t>regulation of access to genetic resources and traditional knowledge associated with genetic resources</a:t>
            </a:r>
          </a:p>
          <a:p>
            <a:pPr lvl="1" eaLnBrk="1" hangingPunct="1">
              <a:lnSpc>
                <a:spcPts val="2400"/>
              </a:lnSpc>
              <a:spcBef>
                <a:spcPts val="0"/>
              </a:spcBef>
              <a:buFont typeface="Wingdings" panose="05000000000000000000" pitchFamily="2" charset="2"/>
              <a:buChar char="Ø"/>
              <a:defRPr/>
            </a:pPr>
            <a:r>
              <a:rPr lang="en-GB" sz="1600" dirty="0"/>
              <a:t>sharing of benefits from the use of these between providers and users</a:t>
            </a:r>
          </a:p>
          <a:p>
            <a:pPr eaLnBrk="1" hangingPunct="1">
              <a:defRPr/>
            </a:pPr>
            <a:r>
              <a:rPr lang="en-GB" sz="2000" dirty="0"/>
              <a:t>What does it mean for you?</a:t>
            </a:r>
          </a:p>
          <a:p>
            <a:pPr lvl="1">
              <a:lnSpc>
                <a:spcPts val="2400"/>
              </a:lnSpc>
              <a:spcBef>
                <a:spcPts val="0"/>
              </a:spcBef>
              <a:buFont typeface="Wingdings" panose="05000000000000000000" pitchFamily="2" charset="2"/>
              <a:buChar char="Ø"/>
              <a:defRPr/>
            </a:pPr>
            <a:r>
              <a:rPr lang="en-GB" sz="1600" dirty="0"/>
              <a:t>you cannot freely take and utilise genetic resources anymore (from the wild, from fields, or from collections), but usually need permission from the country where you want to take it</a:t>
            </a:r>
          </a:p>
          <a:p>
            <a:pPr eaLnBrk="1" hangingPunct="1">
              <a:defRPr/>
            </a:pPr>
            <a:r>
              <a:rPr lang="en-GB" sz="2000" dirty="0"/>
              <a:t>What forms of benefit sharing do exist? </a:t>
            </a:r>
          </a:p>
          <a:p>
            <a:pPr lvl="1" eaLnBrk="1" hangingPunct="1">
              <a:lnSpc>
                <a:spcPts val="2400"/>
              </a:lnSpc>
              <a:spcBef>
                <a:spcPts val="0"/>
              </a:spcBef>
              <a:buFont typeface="Wingdings" panose="05000000000000000000" pitchFamily="2" charset="2"/>
              <a:buChar char="Ø"/>
              <a:defRPr/>
            </a:pPr>
            <a:r>
              <a:rPr lang="en-GB" sz="1600" dirty="0"/>
              <a:t>monetary (e.g. royalties, up-front payments)</a:t>
            </a:r>
          </a:p>
          <a:p>
            <a:pPr lvl="1" eaLnBrk="1" hangingPunct="1">
              <a:lnSpc>
                <a:spcPts val="2400"/>
              </a:lnSpc>
              <a:spcBef>
                <a:spcPts val="0"/>
              </a:spcBef>
              <a:buFont typeface="Wingdings" panose="05000000000000000000" pitchFamily="2" charset="2"/>
              <a:buChar char="Ø"/>
              <a:defRPr/>
            </a:pPr>
            <a:r>
              <a:rPr lang="en-GB" sz="1600" dirty="0"/>
              <a:t>non-monetary (e.g. scientific co-operation, technology transfer)</a:t>
            </a:r>
          </a:p>
        </p:txBody>
      </p:sp>
      <p:pic>
        <p:nvPicPr>
          <p:cNvPr id="8" name="Picture 7">
            <a:extLst>
              <a:ext uri="{FF2B5EF4-FFF2-40B4-BE49-F238E27FC236}">
                <a16:creationId xmlns:a16="http://schemas.microsoft.com/office/drawing/2014/main" id="{51F8E37B-C187-499A-93DE-E574D1AE8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0471" y="1848352"/>
            <a:ext cx="2107531" cy="3161296"/>
          </a:xfrm>
          <a:prstGeom prst="rect">
            <a:avLst/>
          </a:prstGeom>
        </p:spPr>
      </p:pic>
    </p:spTree>
    <p:extLst>
      <p:ext uri="{BB962C8B-B14F-4D97-AF65-F5344CB8AC3E}">
        <p14:creationId xmlns:p14="http://schemas.microsoft.com/office/powerpoint/2010/main" val="89962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652358" cy="1293967"/>
          </a:xfrm>
        </p:spPr>
        <p:txBody>
          <a:bodyPr/>
          <a:lstStyle/>
          <a:p>
            <a:r>
              <a:rPr lang="en-US" sz="2600" dirty="0"/>
              <a:t>Access and Benefit-Sharing (ABS): </a:t>
            </a:r>
            <a:br>
              <a:rPr lang="en-US" sz="2600" dirty="0"/>
            </a:br>
            <a:r>
              <a:rPr lang="en-US" sz="2600" dirty="0"/>
              <a:t>the Nagoya Protocol and beyond</a:t>
            </a:r>
            <a:endParaRPr lang="nl-NL" sz="2600" dirty="0"/>
          </a:p>
        </p:txBody>
      </p:sp>
      <p:sp>
        <p:nvSpPr>
          <p:cNvPr id="3" name="Text Placeholder 2"/>
          <p:cNvSpPr>
            <a:spLocks noGrp="1"/>
          </p:cNvSpPr>
          <p:nvPr>
            <p:ph type="body" sz="quarter" idx="10"/>
          </p:nvPr>
        </p:nvSpPr>
        <p:spPr>
          <a:xfrm>
            <a:off x="728421" y="2019558"/>
            <a:ext cx="6187427" cy="3972871"/>
          </a:xfrm>
        </p:spPr>
        <p:txBody>
          <a:bodyPr/>
          <a:lstStyle/>
          <a:p>
            <a:pPr marL="457200" indent="-457200">
              <a:spcAft>
                <a:spcPts val="600"/>
              </a:spcAft>
              <a:buSzPct val="100000"/>
              <a:buFont typeface="+mj-lt"/>
              <a:buAutoNum type="arabicPeriod"/>
            </a:pPr>
            <a:r>
              <a:rPr lang="en-GB" dirty="0"/>
              <a:t>Access and Benefit-Sharing (ABS)</a:t>
            </a:r>
          </a:p>
          <a:p>
            <a:pPr marL="457200" indent="-457200">
              <a:spcAft>
                <a:spcPts val="600"/>
              </a:spcAft>
              <a:buSzPct val="100000"/>
              <a:buFont typeface="+mj-lt"/>
              <a:buAutoNum type="arabicPeriod"/>
            </a:pPr>
            <a:r>
              <a:rPr lang="en-GB" dirty="0"/>
              <a:t>International ABS agreements</a:t>
            </a:r>
          </a:p>
          <a:p>
            <a:pPr marL="457200" indent="-457200">
              <a:spcAft>
                <a:spcPts val="600"/>
              </a:spcAft>
              <a:buSzPct val="100000"/>
              <a:buFont typeface="+mj-lt"/>
              <a:buAutoNum type="arabicPeriod"/>
            </a:pPr>
            <a:r>
              <a:rPr lang="en-GB" dirty="0"/>
              <a:t>Implementation of the Nagoya Protocol in the EU and NL</a:t>
            </a:r>
          </a:p>
          <a:p>
            <a:pPr marL="457200" indent="-457200">
              <a:spcAft>
                <a:spcPts val="600"/>
              </a:spcAft>
              <a:buClr>
                <a:srgbClr val="FF0000"/>
              </a:buClr>
              <a:buSzPct val="100000"/>
              <a:buFont typeface="+mj-lt"/>
              <a:buAutoNum type="arabicPeriod"/>
            </a:pPr>
            <a:r>
              <a:rPr lang="en-GB" dirty="0">
                <a:solidFill>
                  <a:srgbClr val="FF0000"/>
                </a:solidFill>
              </a:rPr>
              <a:t>Implications for users</a:t>
            </a:r>
          </a:p>
          <a:p>
            <a:pPr marL="457200" indent="-457200">
              <a:spcAft>
                <a:spcPts val="600"/>
              </a:spcAft>
              <a:buSzPct val="100000"/>
              <a:buFont typeface="+mj-lt"/>
              <a:buAutoNum type="arabicPeriod"/>
            </a:pPr>
            <a:r>
              <a:rPr lang="en-GB" dirty="0"/>
              <a:t>New developments</a:t>
            </a:r>
          </a:p>
          <a:p>
            <a:pPr marL="457200" indent="-457200">
              <a:spcAft>
                <a:spcPts val="600"/>
              </a:spcAft>
              <a:buSzPct val="100000"/>
              <a:buFont typeface="+mj-lt"/>
              <a:buAutoNum type="arabicPeriod"/>
            </a:pPr>
            <a:r>
              <a:rPr lang="en-GB" dirty="0"/>
              <a:t>Key messages</a:t>
            </a:r>
          </a:p>
        </p:txBody>
      </p:sp>
      <p:pic>
        <p:nvPicPr>
          <p:cNvPr id="7" name="Picture Placeholder 55">
            <a:extLst>
              <a:ext uri="{FF2B5EF4-FFF2-40B4-BE49-F238E27FC236}">
                <a16:creationId xmlns:a16="http://schemas.microsoft.com/office/drawing/2014/main" id="{443C1B11-D5A0-DDFE-7781-0554E95E6183}"/>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7031321" y="4005993"/>
            <a:ext cx="1822893" cy="1822893"/>
          </a:xfrm>
          <a:prstGeom prst="ellipse">
            <a:avLst/>
          </a:prstGeom>
        </p:spPr>
      </p:pic>
      <p:pic>
        <p:nvPicPr>
          <p:cNvPr id="8" name="Picture Placeholder 18" descr="A group of fish swimming in water&#10;&#10;Description automatically generated">
            <a:extLst>
              <a:ext uri="{FF2B5EF4-FFF2-40B4-BE49-F238E27FC236}">
                <a16:creationId xmlns:a16="http://schemas.microsoft.com/office/drawing/2014/main" id="{7FCD8461-AAE9-7BFE-D4B8-6881C6490782}"/>
              </a:ext>
            </a:extLst>
          </p:cNvPr>
          <p:cNvPicPr>
            <a:picLocks noChangeAspect="1"/>
          </p:cNvPicPr>
          <p:nvPr/>
        </p:nvPicPr>
        <p:blipFill>
          <a:blip r:embed="rId4" cstate="print">
            <a:extLst>
              <a:ext uri="{28A0092B-C50C-407E-A947-70E740481C1C}">
                <a14:useLocalDpi xmlns:a14="http://schemas.microsoft.com/office/drawing/2010/main" val="0"/>
              </a:ext>
            </a:extLst>
          </a:blip>
          <a:srcRect l="16875" r="16875"/>
          <a:stretch>
            <a:fillRect/>
          </a:stretch>
        </p:blipFill>
        <p:spPr>
          <a:xfrm>
            <a:off x="7049197" y="1746291"/>
            <a:ext cx="1805017" cy="1822894"/>
          </a:xfrm>
          <a:prstGeom prst="ellipse">
            <a:avLst/>
          </a:prstGeom>
        </p:spPr>
      </p:pic>
    </p:spTree>
    <p:extLst>
      <p:ext uri="{BB962C8B-B14F-4D97-AF65-F5344CB8AC3E}">
        <p14:creationId xmlns:p14="http://schemas.microsoft.com/office/powerpoint/2010/main" val="3589500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301" y="175575"/>
            <a:ext cx="8442796" cy="791650"/>
          </a:xfrm>
        </p:spPr>
        <p:txBody>
          <a:bodyPr/>
          <a:lstStyle/>
          <a:p>
            <a:r>
              <a:rPr lang="en-GB" dirty="0"/>
              <a:t>What to do as a user?</a:t>
            </a:r>
            <a:endParaRPr lang="nl-NL" dirty="0"/>
          </a:p>
        </p:txBody>
      </p:sp>
      <p:sp>
        <p:nvSpPr>
          <p:cNvPr id="3" name="Text Placeholder 2"/>
          <p:cNvSpPr>
            <a:spLocks noGrp="1"/>
          </p:cNvSpPr>
          <p:nvPr>
            <p:ph type="body" sz="quarter" idx="10"/>
          </p:nvPr>
        </p:nvSpPr>
        <p:spPr>
          <a:xfrm>
            <a:off x="403975" y="1356883"/>
            <a:ext cx="8336049" cy="5398517"/>
          </a:xfrm>
        </p:spPr>
        <p:txBody>
          <a:bodyPr/>
          <a:lstStyle/>
          <a:p>
            <a:pPr marL="1039813" lvl="1" indent="-342900">
              <a:spcBef>
                <a:spcPts val="600"/>
              </a:spcBef>
              <a:spcAft>
                <a:spcPts val="300"/>
              </a:spcAft>
              <a:buSzPct val="100000"/>
              <a:buFont typeface="+mj-lt"/>
              <a:buAutoNum type="arabicPeriod"/>
            </a:pPr>
            <a:r>
              <a:rPr lang="en-GB" sz="1800" dirty="0"/>
              <a:t>Check the access rules of the provider country </a:t>
            </a:r>
          </a:p>
          <a:p>
            <a:pPr lvl="2">
              <a:spcBef>
                <a:spcPts val="0"/>
              </a:spcBef>
              <a:spcAft>
                <a:spcPts val="300"/>
              </a:spcAft>
              <a:buSzPct val="100000"/>
              <a:buFont typeface="Wingdings" panose="05000000000000000000" pitchFamily="2" charset="2"/>
              <a:buChar char="Ø"/>
            </a:pPr>
            <a:r>
              <a:rPr lang="en-GB" sz="1600" dirty="0"/>
              <a:t>ABS Clearing House (https://absch.cbd.int/) </a:t>
            </a:r>
          </a:p>
          <a:p>
            <a:pPr lvl="2">
              <a:spcBef>
                <a:spcPts val="0"/>
              </a:spcBef>
              <a:spcAft>
                <a:spcPts val="600"/>
              </a:spcAft>
              <a:buSzPct val="100000"/>
              <a:buFont typeface="Wingdings" panose="05000000000000000000" pitchFamily="2" charset="2"/>
              <a:buChar char="Ø"/>
            </a:pPr>
            <a:r>
              <a:rPr lang="en-GB" sz="1600" dirty="0"/>
              <a:t>National Focal Point (NFP) of the provider country</a:t>
            </a:r>
            <a:r>
              <a:rPr lang="en-GB" sz="1800" dirty="0"/>
              <a:t> </a:t>
            </a:r>
          </a:p>
          <a:p>
            <a:pPr marL="1039813" lvl="1" indent="-342900">
              <a:spcBef>
                <a:spcPts val="600"/>
              </a:spcBef>
              <a:spcAft>
                <a:spcPts val="600"/>
              </a:spcAft>
              <a:buSzPct val="100000"/>
              <a:buFont typeface="+mj-lt"/>
              <a:buAutoNum type="arabicPeriod"/>
            </a:pPr>
            <a:r>
              <a:rPr lang="en-GB" sz="1800" dirty="0"/>
              <a:t>Check if the material can be obtained through a specialised international ABS instrument (ITPGRFA; PIP Framework). </a:t>
            </a:r>
          </a:p>
          <a:p>
            <a:pPr marL="1936750" lvl="2" indent="-342900">
              <a:spcBef>
                <a:spcPts val="0"/>
              </a:spcBef>
              <a:spcAft>
                <a:spcPts val="600"/>
              </a:spcAft>
              <a:buSzPct val="100000"/>
              <a:buFont typeface="+mj-lt"/>
              <a:buAutoNum type="arabicPeriod"/>
            </a:pPr>
            <a:r>
              <a:rPr lang="en-GB" sz="1600" i="1" dirty="0"/>
              <a:t>If yes, sign a Standard Material Transfer agreement (SMTA)</a:t>
            </a:r>
          </a:p>
          <a:p>
            <a:pPr marL="1936750" lvl="2" indent="-342900">
              <a:spcBef>
                <a:spcPts val="0"/>
              </a:spcBef>
              <a:spcAft>
                <a:spcPts val="600"/>
              </a:spcAft>
              <a:buSzPct val="100000"/>
              <a:buFont typeface="+mj-lt"/>
              <a:buAutoNum type="arabicPeriod"/>
            </a:pPr>
            <a:r>
              <a:rPr lang="en-GB" sz="1600" i="1" dirty="0"/>
              <a:t>If no, continue with 3-8</a:t>
            </a:r>
          </a:p>
          <a:p>
            <a:pPr marL="1039813" lvl="1" indent="-342900">
              <a:spcBef>
                <a:spcPts val="600"/>
              </a:spcBef>
              <a:spcAft>
                <a:spcPts val="600"/>
              </a:spcAft>
              <a:buSzPct val="100000"/>
              <a:buFont typeface="+mj-lt"/>
              <a:buAutoNum type="arabicPeriod"/>
            </a:pPr>
            <a:r>
              <a:rPr lang="en-GB" sz="1800" dirty="0"/>
              <a:t>If required, seek permission from the Competent National Authority (CNA) of the provider country (PIC: ‘</a:t>
            </a:r>
            <a:r>
              <a:rPr lang="en-GB" sz="1800" i="1" dirty="0"/>
              <a:t>Prior Informed Consent</a:t>
            </a:r>
            <a:r>
              <a:rPr lang="en-GB" sz="1800" dirty="0"/>
              <a:t>’)</a:t>
            </a:r>
          </a:p>
          <a:p>
            <a:pPr marL="1039813" lvl="1" indent="-342900">
              <a:spcBef>
                <a:spcPts val="600"/>
              </a:spcBef>
              <a:spcAft>
                <a:spcPts val="600"/>
              </a:spcAft>
              <a:buSzPct val="100000"/>
              <a:buFont typeface="+mj-lt"/>
              <a:buAutoNum type="arabicPeriod"/>
            </a:pPr>
            <a:r>
              <a:rPr lang="en-GB" sz="1800" dirty="0"/>
              <a:t>Negotiate conditions with provider, and lay these down in a contract (MAT: ‘</a:t>
            </a:r>
            <a:r>
              <a:rPr lang="en-GB" sz="1800" i="1" dirty="0"/>
              <a:t>Mutually Agreed Terms</a:t>
            </a:r>
            <a:r>
              <a:rPr lang="en-GB" sz="1800" dirty="0"/>
              <a:t>’)</a:t>
            </a:r>
          </a:p>
          <a:p>
            <a:pPr marL="1039813" lvl="1" indent="-342900">
              <a:spcBef>
                <a:spcPts val="600"/>
              </a:spcBef>
              <a:spcAft>
                <a:spcPts val="600"/>
              </a:spcAft>
              <a:buSzPct val="100000"/>
              <a:buFont typeface="+mj-lt"/>
              <a:buAutoNum type="arabicPeriod"/>
            </a:pPr>
            <a:endParaRPr lang="nl-NL" sz="1800" dirty="0"/>
          </a:p>
          <a:p>
            <a:pPr marL="1039813" lvl="1" indent="-342900">
              <a:spcBef>
                <a:spcPts val="600"/>
              </a:spcBef>
              <a:spcAft>
                <a:spcPts val="600"/>
              </a:spcAft>
              <a:buSzPct val="100000"/>
              <a:buFont typeface="+mj-lt"/>
              <a:buAutoNum type="arabicPeriod"/>
            </a:pPr>
            <a:endParaRPr lang="nl-NL" sz="1800" dirty="0"/>
          </a:p>
        </p:txBody>
      </p:sp>
      <p:pic>
        <p:nvPicPr>
          <p:cNvPr id="8" name="Picture 7" descr="A red starfish on a rock&#10;&#10;Description automatically generated">
            <a:extLst>
              <a:ext uri="{FF2B5EF4-FFF2-40B4-BE49-F238E27FC236}">
                <a16:creationId xmlns:a16="http://schemas.microsoft.com/office/drawing/2014/main" id="{31764933-A1A5-EBBC-3503-C0CFAB9448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1672" y="102600"/>
            <a:ext cx="1881425" cy="1254283"/>
          </a:xfrm>
          <a:prstGeom prst="rect">
            <a:avLst/>
          </a:prstGeom>
        </p:spPr>
      </p:pic>
    </p:spTree>
    <p:extLst>
      <p:ext uri="{BB962C8B-B14F-4D97-AF65-F5344CB8AC3E}">
        <p14:creationId xmlns:p14="http://schemas.microsoft.com/office/powerpoint/2010/main" val="218362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What to do as a user in the EU?</a:t>
            </a:r>
            <a:endParaRPr lang="nl-NL" dirty="0"/>
          </a:p>
        </p:txBody>
      </p:sp>
      <p:sp>
        <p:nvSpPr>
          <p:cNvPr id="3" name="Text Placeholder 2"/>
          <p:cNvSpPr>
            <a:spLocks noGrp="1"/>
          </p:cNvSpPr>
          <p:nvPr>
            <p:ph type="body" sz="quarter" idx="10"/>
          </p:nvPr>
        </p:nvSpPr>
        <p:spPr>
          <a:xfrm>
            <a:off x="0" y="1175066"/>
            <a:ext cx="8807824" cy="6153581"/>
          </a:xfrm>
        </p:spPr>
        <p:txBody>
          <a:bodyPr/>
          <a:lstStyle/>
          <a:p>
            <a:pPr marL="1039813" lvl="1" indent="-342900">
              <a:spcBef>
                <a:spcPts val="600"/>
              </a:spcBef>
              <a:spcAft>
                <a:spcPts val="0"/>
              </a:spcAft>
              <a:buSzPct val="100000"/>
              <a:buFont typeface="+mj-lt"/>
              <a:buAutoNum type="arabicPeriod" startAt="5"/>
            </a:pPr>
            <a:r>
              <a:rPr lang="en-GB" sz="1800" dirty="0"/>
              <a:t>Use the genetic resources only in accordance with the conditions agreed with the provider and laid down in the MAT</a:t>
            </a:r>
          </a:p>
          <a:p>
            <a:pPr lvl="2" indent="-285750">
              <a:spcBef>
                <a:spcPts val="0"/>
              </a:spcBef>
              <a:spcAft>
                <a:spcPts val="600"/>
              </a:spcAft>
              <a:buSzPct val="100000"/>
              <a:buFont typeface="Wingdings" panose="05000000000000000000" pitchFamily="2" charset="2"/>
              <a:buChar char="Ø"/>
            </a:pPr>
            <a:r>
              <a:rPr lang="en-GB" sz="1600" i="1" dirty="0"/>
              <a:t>if the intended use changes, new PIC and MAT may need to be obtained</a:t>
            </a:r>
          </a:p>
          <a:p>
            <a:pPr marL="1039813" lvl="1" indent="-342900">
              <a:spcBef>
                <a:spcPts val="1800"/>
              </a:spcBef>
              <a:spcAft>
                <a:spcPts val="600"/>
              </a:spcAft>
              <a:buSzPct val="100000"/>
              <a:buFont typeface="+mj-lt"/>
              <a:buAutoNum type="arabicPeriod" startAt="5"/>
            </a:pPr>
            <a:r>
              <a:rPr lang="en-GB" sz="1800" dirty="0"/>
              <a:t>Carefully document the use </a:t>
            </a:r>
          </a:p>
          <a:p>
            <a:pPr marL="1039813" lvl="1" indent="-342900">
              <a:spcBef>
                <a:spcPts val="1800"/>
              </a:spcBef>
              <a:spcAft>
                <a:spcPts val="600"/>
              </a:spcAft>
              <a:buSzPct val="100000"/>
              <a:buFont typeface="+mj-lt"/>
              <a:buAutoNum type="arabicPeriod" startAt="5"/>
            </a:pPr>
            <a:r>
              <a:rPr lang="en-GB" sz="1800" dirty="0"/>
              <a:t>Keep all documentation for 20 years after the end of utilisation</a:t>
            </a:r>
          </a:p>
          <a:p>
            <a:pPr marL="1039813" lvl="1" indent="-342900">
              <a:spcBef>
                <a:spcPts val="1800"/>
              </a:spcBef>
              <a:spcAft>
                <a:spcPts val="0"/>
              </a:spcAft>
              <a:buSzPct val="100000"/>
              <a:buFont typeface="+mj-lt"/>
              <a:buAutoNum type="arabicPeriod" startAt="5"/>
            </a:pPr>
            <a:r>
              <a:rPr lang="en-GB" sz="1800" dirty="0"/>
              <a:t>Submit a ‘due diligence declaration’ (through https://webgate.ec.europa.eu/declare/) when you</a:t>
            </a:r>
          </a:p>
          <a:p>
            <a:pPr marL="1936750" lvl="2" indent="-342900">
              <a:spcBef>
                <a:spcPts val="600"/>
              </a:spcBef>
              <a:spcAft>
                <a:spcPts val="0"/>
              </a:spcAft>
              <a:buSzPct val="100000"/>
              <a:buFont typeface="Wingdings" panose="05000000000000000000" pitchFamily="2" charset="2"/>
              <a:buChar char="Ø"/>
            </a:pPr>
            <a:r>
              <a:rPr lang="en-GB" sz="1600" i="1" dirty="0"/>
              <a:t>receive external research funding, or </a:t>
            </a:r>
          </a:p>
          <a:p>
            <a:pPr marL="1936750" lvl="2" indent="-342900">
              <a:spcBef>
                <a:spcPts val="600"/>
              </a:spcBef>
              <a:spcAft>
                <a:spcPts val="0"/>
              </a:spcAft>
              <a:buSzPct val="100000"/>
              <a:buFont typeface="Wingdings" panose="05000000000000000000" pitchFamily="2" charset="2"/>
              <a:buChar char="Ø"/>
            </a:pPr>
            <a:r>
              <a:rPr lang="en-GB" sz="1600" i="1" dirty="0"/>
              <a:t>bring a product on the market</a:t>
            </a:r>
          </a:p>
          <a:p>
            <a:pPr marL="1039813" lvl="1" indent="-342900">
              <a:spcBef>
                <a:spcPts val="1800"/>
              </a:spcBef>
              <a:spcAft>
                <a:spcPts val="600"/>
              </a:spcAft>
              <a:buSzPct val="100000"/>
              <a:buFont typeface="+mj-lt"/>
              <a:buAutoNum type="arabicPeriod" startAt="5"/>
            </a:pPr>
            <a:r>
              <a:rPr lang="en-GB" sz="1800" dirty="0"/>
              <a:t>Pass on information to further users of the genetic resources</a:t>
            </a:r>
          </a:p>
        </p:txBody>
      </p:sp>
      <p:pic>
        <p:nvPicPr>
          <p:cNvPr id="6" name="Picture 5" descr="A fish swimming in a coral reef&#10;&#10;Description automatically generated">
            <a:extLst>
              <a:ext uri="{FF2B5EF4-FFF2-40B4-BE49-F238E27FC236}">
                <a16:creationId xmlns:a16="http://schemas.microsoft.com/office/drawing/2014/main" id="{A7B07B96-4258-86F0-D786-70C2227608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4736" y="98741"/>
            <a:ext cx="1614488" cy="1076325"/>
          </a:xfrm>
          <a:prstGeom prst="rect">
            <a:avLst/>
          </a:prstGeom>
        </p:spPr>
      </p:pic>
    </p:spTree>
    <p:extLst>
      <p:ext uri="{BB962C8B-B14F-4D97-AF65-F5344CB8AC3E}">
        <p14:creationId xmlns:p14="http://schemas.microsoft.com/office/powerpoint/2010/main" val="44180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What to document?</a:t>
            </a:r>
          </a:p>
        </p:txBody>
      </p:sp>
      <p:sp>
        <p:nvSpPr>
          <p:cNvPr id="3" name="Text Placeholder 2"/>
          <p:cNvSpPr>
            <a:spLocks noGrp="1"/>
          </p:cNvSpPr>
          <p:nvPr>
            <p:ph type="body" sz="quarter" idx="10"/>
          </p:nvPr>
        </p:nvSpPr>
        <p:spPr>
          <a:xfrm>
            <a:off x="491642" y="1526915"/>
            <a:ext cx="8521188" cy="5100897"/>
          </a:xfrm>
        </p:spPr>
        <p:txBody>
          <a:bodyPr/>
          <a:lstStyle/>
          <a:p>
            <a:r>
              <a:rPr lang="en-GB" dirty="0"/>
              <a:t>Internationally-recognised certificate of compliance (placed by provider country on the ABS Clearing House website)</a:t>
            </a:r>
          </a:p>
          <a:p>
            <a:pPr marL="0" lvl="0" indent="0">
              <a:buNone/>
            </a:pPr>
            <a:r>
              <a:rPr lang="en-GB" dirty="0"/>
              <a:t>OR</a:t>
            </a:r>
          </a:p>
          <a:p>
            <a:pPr lvl="0"/>
            <a:r>
              <a:rPr lang="en-GB" dirty="0"/>
              <a:t>Information/documents on: </a:t>
            </a:r>
          </a:p>
          <a:p>
            <a:pPr lvl="1">
              <a:lnSpc>
                <a:spcPts val="2300"/>
              </a:lnSpc>
              <a:spcBef>
                <a:spcPts val="0"/>
              </a:spcBef>
            </a:pPr>
            <a:r>
              <a:rPr lang="en-GB" sz="1400" dirty="0"/>
              <a:t>date and place of access of resources or traditional knowledge; </a:t>
            </a:r>
          </a:p>
          <a:p>
            <a:pPr lvl="1">
              <a:lnSpc>
                <a:spcPts val="2300"/>
              </a:lnSpc>
              <a:spcBef>
                <a:spcPts val="0"/>
              </a:spcBef>
            </a:pPr>
            <a:r>
              <a:rPr lang="en-GB" sz="1400" dirty="0"/>
              <a:t>description of the genetic resources or of traditional knowledge;</a:t>
            </a:r>
          </a:p>
          <a:p>
            <a:pPr lvl="1">
              <a:lnSpc>
                <a:spcPts val="2300"/>
              </a:lnSpc>
              <a:spcBef>
                <a:spcPts val="0"/>
              </a:spcBef>
            </a:pPr>
            <a:r>
              <a:rPr lang="en-GB" sz="1400" dirty="0"/>
              <a:t>source from which the genetic resources or traditional knowledge associated with genetic resources were obtained, as well as subsequent users (development chain); </a:t>
            </a:r>
          </a:p>
          <a:p>
            <a:pPr lvl="1">
              <a:lnSpc>
                <a:spcPts val="2300"/>
              </a:lnSpc>
              <a:spcBef>
                <a:spcPts val="0"/>
              </a:spcBef>
            </a:pPr>
            <a:r>
              <a:rPr lang="en-GB" sz="1400" dirty="0"/>
              <a:t>rights and obligations relating to access and benefit-sharing including for subsequent applications and commercialisation; </a:t>
            </a:r>
          </a:p>
          <a:p>
            <a:pPr lvl="1">
              <a:lnSpc>
                <a:spcPts val="2300"/>
              </a:lnSpc>
              <a:spcBef>
                <a:spcPts val="0"/>
              </a:spcBef>
            </a:pPr>
            <a:r>
              <a:rPr lang="en-GB" sz="1400" dirty="0"/>
              <a:t>access permits, where applicable (Competent National Authority); </a:t>
            </a:r>
          </a:p>
          <a:p>
            <a:pPr lvl="1">
              <a:lnSpc>
                <a:spcPts val="2300"/>
              </a:lnSpc>
              <a:spcBef>
                <a:spcPts val="0"/>
              </a:spcBef>
            </a:pPr>
            <a:r>
              <a:rPr lang="en-GB" sz="1400" dirty="0"/>
              <a:t>mutually agreed terms, including benefit-sharing arrangements, where applicable</a:t>
            </a:r>
          </a:p>
        </p:txBody>
      </p:sp>
      <p:pic>
        <p:nvPicPr>
          <p:cNvPr id="5" name="Picture 2" descr="M:\My Documents\My Pictures\document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0334" y="139960"/>
            <a:ext cx="1466263" cy="1311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902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Some further points of attention</a:t>
            </a:r>
          </a:p>
        </p:txBody>
      </p:sp>
      <p:sp>
        <p:nvSpPr>
          <p:cNvPr id="3" name="Text Placeholder 2"/>
          <p:cNvSpPr>
            <a:spLocks noGrp="1"/>
          </p:cNvSpPr>
          <p:nvPr>
            <p:ph type="body" sz="quarter" idx="10"/>
          </p:nvPr>
        </p:nvSpPr>
        <p:spPr>
          <a:xfrm>
            <a:off x="681450" y="1114425"/>
            <a:ext cx="8063180" cy="5828847"/>
          </a:xfrm>
        </p:spPr>
        <p:txBody>
          <a:bodyPr/>
          <a:lstStyle/>
          <a:p>
            <a:pPr>
              <a:spcBef>
                <a:spcPts val="1800"/>
              </a:spcBef>
            </a:pPr>
            <a:r>
              <a:rPr lang="en-GB" sz="1800" dirty="0"/>
              <a:t>In the EU ABS Regulation, the user is responsible for compliance, not the supplier</a:t>
            </a:r>
          </a:p>
          <a:p>
            <a:pPr lvl="1">
              <a:lnSpc>
                <a:spcPts val="2400"/>
              </a:lnSpc>
              <a:spcBef>
                <a:spcPts val="0"/>
              </a:spcBef>
              <a:buFont typeface="Wingdings" panose="05000000000000000000" pitchFamily="2" charset="2"/>
              <a:buChar char="Ø"/>
            </a:pPr>
            <a:r>
              <a:rPr lang="en-GB" sz="1600" i="1" dirty="0"/>
              <a:t>if genetic resources for R&amp;D are bought from a trader, request access documentation</a:t>
            </a:r>
          </a:p>
          <a:p>
            <a:r>
              <a:rPr lang="en-GB" sz="1800" dirty="0"/>
              <a:t>The utilisation in R&amp;D of genetic resources bought abroad from a local market may also fall under the EU ABS Regulation</a:t>
            </a:r>
          </a:p>
          <a:p>
            <a:r>
              <a:rPr lang="en-GB" sz="1800" dirty="0"/>
              <a:t>Some EU countries have access legislation </a:t>
            </a:r>
          </a:p>
          <a:p>
            <a:pPr lvl="1">
              <a:lnSpc>
                <a:spcPts val="2400"/>
              </a:lnSpc>
              <a:spcBef>
                <a:spcPts val="0"/>
              </a:spcBef>
              <a:buFont typeface="Wingdings" panose="05000000000000000000" pitchFamily="2" charset="2"/>
              <a:buChar char="Ø"/>
            </a:pPr>
            <a:r>
              <a:rPr lang="en-GB" sz="1600" i="1" dirty="0"/>
              <a:t>the obligations of the EU ABS Regulation may also apply to material from these EU countries</a:t>
            </a:r>
          </a:p>
          <a:p>
            <a:r>
              <a:rPr lang="en-GB" sz="1800" dirty="0"/>
              <a:t>USA is not foreseen to join the Nagoya Protocol</a:t>
            </a:r>
          </a:p>
          <a:p>
            <a:pPr lvl="1">
              <a:lnSpc>
                <a:spcPts val="2400"/>
              </a:lnSpc>
              <a:spcBef>
                <a:spcPts val="0"/>
              </a:spcBef>
              <a:buFont typeface="Wingdings" panose="05000000000000000000" pitchFamily="2" charset="2"/>
              <a:buChar char="Ø"/>
            </a:pPr>
            <a:r>
              <a:rPr lang="en-GB" sz="1600" i="1" dirty="0"/>
              <a:t>EU ABS Regulation rules do not apply to US genetic resources (but only if they are really from USA)</a:t>
            </a:r>
          </a:p>
          <a:p>
            <a:r>
              <a:rPr lang="en-GB" sz="1800" i="1" dirty="0">
                <a:solidFill>
                  <a:srgbClr val="FF0000"/>
                </a:solidFill>
              </a:rPr>
              <a:t>National legislation in provider countries may go further than the EU ABS Regulation</a:t>
            </a:r>
          </a:p>
          <a:p>
            <a:endParaRPr lang="nl-NL" sz="1800" dirty="0"/>
          </a:p>
        </p:txBody>
      </p:sp>
      <p:pic>
        <p:nvPicPr>
          <p:cNvPr id="5" name="Picture 4">
            <a:extLst>
              <a:ext uri="{FF2B5EF4-FFF2-40B4-BE49-F238E27FC236}">
                <a16:creationId xmlns:a16="http://schemas.microsoft.com/office/drawing/2014/main" id="{88DF55D9-BC1A-4AEB-8749-512B8C169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6398" y="108573"/>
            <a:ext cx="1015377" cy="1015377"/>
          </a:xfrm>
          <a:prstGeom prst="rect">
            <a:avLst/>
          </a:prstGeom>
        </p:spPr>
      </p:pic>
    </p:spTree>
    <p:extLst>
      <p:ext uri="{BB962C8B-B14F-4D97-AF65-F5344CB8AC3E}">
        <p14:creationId xmlns:p14="http://schemas.microsoft.com/office/powerpoint/2010/main" val="442506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Some recommendations</a:t>
            </a:r>
          </a:p>
        </p:txBody>
      </p:sp>
      <p:sp>
        <p:nvSpPr>
          <p:cNvPr id="3" name="Text Placeholder 2"/>
          <p:cNvSpPr>
            <a:spLocks noGrp="1"/>
          </p:cNvSpPr>
          <p:nvPr>
            <p:ph type="body" sz="quarter" idx="10"/>
          </p:nvPr>
        </p:nvSpPr>
        <p:spPr>
          <a:xfrm>
            <a:off x="894403" y="1432674"/>
            <a:ext cx="7789673" cy="5195138"/>
          </a:xfrm>
        </p:spPr>
        <p:txBody>
          <a:bodyPr/>
          <a:lstStyle/>
          <a:p>
            <a:r>
              <a:rPr lang="en-GB" sz="1800" dirty="0"/>
              <a:t>Seek advice and help from local counterparts</a:t>
            </a:r>
          </a:p>
          <a:p>
            <a:r>
              <a:rPr lang="en-GB" sz="1800" dirty="0"/>
              <a:t>Find out if the genetic resource can be obtained </a:t>
            </a:r>
          </a:p>
          <a:p>
            <a:pPr lvl="1">
              <a:spcBef>
                <a:spcPts val="0"/>
              </a:spcBef>
              <a:buFont typeface="Wingdings" panose="05000000000000000000" pitchFamily="2" charset="2"/>
              <a:buChar char="Ø"/>
            </a:pPr>
            <a:r>
              <a:rPr lang="en-GB" sz="1600" dirty="0"/>
              <a:t>under a specialised international instrument (ITPGRFA, PIP-Framework)</a:t>
            </a:r>
          </a:p>
          <a:p>
            <a:pPr lvl="1">
              <a:spcBef>
                <a:spcPts val="0"/>
              </a:spcBef>
              <a:buFont typeface="Wingdings" panose="05000000000000000000" pitchFamily="2" charset="2"/>
              <a:buChar char="Ø"/>
            </a:pPr>
            <a:r>
              <a:rPr lang="en-GB" sz="1600" dirty="0"/>
              <a:t>from a collection included in the EU Register</a:t>
            </a:r>
          </a:p>
          <a:p>
            <a:r>
              <a:rPr lang="en-GB" sz="1800" dirty="0"/>
              <a:t>Try to conclude a framework agreement between your organisation and the provider country</a:t>
            </a:r>
          </a:p>
          <a:p>
            <a:r>
              <a:rPr lang="en-GB" sz="1800" dirty="0"/>
              <a:t>Keep documentation on genetic resources that do not fall under the EU ABS Regulation, to make plausible that these were legally accessed</a:t>
            </a:r>
          </a:p>
          <a:p>
            <a:r>
              <a:rPr lang="en-GB" sz="1800" i="1" dirty="0">
                <a:solidFill>
                  <a:srgbClr val="FF0000"/>
                </a:solidFill>
              </a:rPr>
              <a:t>Take ABS aspects into account from the very start of the project</a:t>
            </a:r>
          </a:p>
          <a:p>
            <a:endParaRPr lang="nl-NL" sz="1800" dirty="0"/>
          </a:p>
          <a:p>
            <a:pPr>
              <a:spcBef>
                <a:spcPts val="1800"/>
              </a:spcBef>
            </a:pPr>
            <a:endParaRPr lang="nl-NL" sz="1800" dirty="0"/>
          </a:p>
        </p:txBody>
      </p:sp>
      <p:pic>
        <p:nvPicPr>
          <p:cNvPr id="5" name="Picture 4">
            <a:extLst>
              <a:ext uri="{FF2B5EF4-FFF2-40B4-BE49-F238E27FC236}">
                <a16:creationId xmlns:a16="http://schemas.microsoft.com/office/drawing/2014/main" id="{5C0D277D-52A3-4741-8320-D9DC8F40CC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9950" y="84464"/>
            <a:ext cx="1808755" cy="1357560"/>
          </a:xfrm>
          <a:prstGeom prst="rect">
            <a:avLst/>
          </a:prstGeom>
        </p:spPr>
      </p:pic>
    </p:spTree>
    <p:extLst>
      <p:ext uri="{BB962C8B-B14F-4D97-AF65-F5344CB8AC3E}">
        <p14:creationId xmlns:p14="http://schemas.microsoft.com/office/powerpoint/2010/main" val="39771831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652358" cy="1293967"/>
          </a:xfrm>
        </p:spPr>
        <p:txBody>
          <a:bodyPr/>
          <a:lstStyle/>
          <a:p>
            <a:r>
              <a:rPr lang="en-US" sz="2600" dirty="0"/>
              <a:t>Access and Benefit-Sharing (ABS): </a:t>
            </a:r>
            <a:br>
              <a:rPr lang="en-US" sz="2600" dirty="0"/>
            </a:br>
            <a:r>
              <a:rPr lang="en-US" sz="2600" dirty="0"/>
              <a:t>the Nagoya Protocol and beyond</a:t>
            </a:r>
            <a:endParaRPr lang="nl-NL" sz="2600" dirty="0"/>
          </a:p>
        </p:txBody>
      </p:sp>
      <p:sp>
        <p:nvSpPr>
          <p:cNvPr id="3" name="Text Placeholder 2"/>
          <p:cNvSpPr>
            <a:spLocks noGrp="1"/>
          </p:cNvSpPr>
          <p:nvPr>
            <p:ph type="body" sz="quarter" idx="10"/>
          </p:nvPr>
        </p:nvSpPr>
        <p:spPr>
          <a:xfrm>
            <a:off x="728421" y="2019558"/>
            <a:ext cx="6187427" cy="3972871"/>
          </a:xfrm>
        </p:spPr>
        <p:txBody>
          <a:bodyPr/>
          <a:lstStyle/>
          <a:p>
            <a:pPr marL="457200" indent="-457200">
              <a:spcAft>
                <a:spcPts val="600"/>
              </a:spcAft>
              <a:buSzPct val="100000"/>
              <a:buFont typeface="+mj-lt"/>
              <a:buAutoNum type="arabicPeriod"/>
            </a:pPr>
            <a:r>
              <a:rPr lang="en-GB" dirty="0"/>
              <a:t>Access and Benefit-Sharing (ABS)</a:t>
            </a:r>
          </a:p>
          <a:p>
            <a:pPr marL="457200" indent="-457200">
              <a:spcAft>
                <a:spcPts val="600"/>
              </a:spcAft>
              <a:buSzPct val="100000"/>
              <a:buFont typeface="+mj-lt"/>
              <a:buAutoNum type="arabicPeriod"/>
            </a:pPr>
            <a:r>
              <a:rPr lang="en-GB" dirty="0"/>
              <a:t>International ABS agreements</a:t>
            </a:r>
          </a:p>
          <a:p>
            <a:pPr marL="457200" indent="-457200">
              <a:spcAft>
                <a:spcPts val="600"/>
              </a:spcAft>
              <a:buSzPct val="100000"/>
              <a:buFont typeface="+mj-lt"/>
              <a:buAutoNum type="arabicPeriod"/>
            </a:pPr>
            <a:r>
              <a:rPr lang="en-GB" dirty="0"/>
              <a:t>Implementation of the Nagoya Protocol in the EU and NL</a:t>
            </a:r>
          </a:p>
          <a:p>
            <a:pPr marL="457200" indent="-457200">
              <a:spcAft>
                <a:spcPts val="600"/>
              </a:spcAft>
              <a:buSzPct val="100000"/>
              <a:buFont typeface="+mj-lt"/>
              <a:buAutoNum type="arabicPeriod"/>
            </a:pPr>
            <a:r>
              <a:rPr lang="en-GB" dirty="0"/>
              <a:t>Implications for users</a:t>
            </a:r>
          </a:p>
          <a:p>
            <a:pPr marL="457200" indent="-457200">
              <a:spcAft>
                <a:spcPts val="600"/>
              </a:spcAft>
              <a:buClr>
                <a:srgbClr val="FF0000"/>
              </a:buClr>
              <a:buSzPct val="100000"/>
              <a:buFont typeface="+mj-lt"/>
              <a:buAutoNum type="arabicPeriod"/>
            </a:pPr>
            <a:r>
              <a:rPr lang="en-GB" dirty="0">
                <a:solidFill>
                  <a:srgbClr val="FF0000"/>
                </a:solidFill>
              </a:rPr>
              <a:t>New developments</a:t>
            </a:r>
          </a:p>
          <a:p>
            <a:pPr marL="457200" indent="-457200">
              <a:spcAft>
                <a:spcPts val="600"/>
              </a:spcAft>
              <a:buSzPct val="100000"/>
              <a:buFont typeface="+mj-lt"/>
              <a:buAutoNum type="arabicPeriod"/>
            </a:pPr>
            <a:r>
              <a:rPr lang="en-GB" dirty="0"/>
              <a:t>Key messages</a:t>
            </a:r>
          </a:p>
        </p:txBody>
      </p:sp>
      <p:pic>
        <p:nvPicPr>
          <p:cNvPr id="7" name="Picture Placeholder 55">
            <a:extLst>
              <a:ext uri="{FF2B5EF4-FFF2-40B4-BE49-F238E27FC236}">
                <a16:creationId xmlns:a16="http://schemas.microsoft.com/office/drawing/2014/main" id="{39960750-0284-6EF9-E136-94C879AB5ECD}"/>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7031321" y="4005993"/>
            <a:ext cx="1822893" cy="1822893"/>
          </a:xfrm>
          <a:prstGeom prst="ellipse">
            <a:avLst/>
          </a:prstGeom>
        </p:spPr>
      </p:pic>
      <p:pic>
        <p:nvPicPr>
          <p:cNvPr id="8" name="Picture Placeholder 18" descr="A group of fish swimming in water&#10;&#10;Description automatically generated">
            <a:extLst>
              <a:ext uri="{FF2B5EF4-FFF2-40B4-BE49-F238E27FC236}">
                <a16:creationId xmlns:a16="http://schemas.microsoft.com/office/drawing/2014/main" id="{CB9DBCFA-75E7-1EC0-79E3-920B2BC27C90}"/>
              </a:ext>
            </a:extLst>
          </p:cNvPr>
          <p:cNvPicPr>
            <a:picLocks noChangeAspect="1"/>
          </p:cNvPicPr>
          <p:nvPr/>
        </p:nvPicPr>
        <p:blipFill>
          <a:blip r:embed="rId4" cstate="print">
            <a:extLst>
              <a:ext uri="{28A0092B-C50C-407E-A947-70E740481C1C}">
                <a14:useLocalDpi xmlns:a14="http://schemas.microsoft.com/office/drawing/2010/main" val="0"/>
              </a:ext>
            </a:extLst>
          </a:blip>
          <a:srcRect l="16875" r="16875"/>
          <a:stretch>
            <a:fillRect/>
          </a:stretch>
        </p:blipFill>
        <p:spPr>
          <a:xfrm>
            <a:off x="7049197" y="1746291"/>
            <a:ext cx="1805017" cy="1822894"/>
          </a:xfrm>
          <a:prstGeom prst="ellipse">
            <a:avLst/>
          </a:prstGeom>
        </p:spPr>
      </p:pic>
    </p:spTree>
    <p:extLst>
      <p:ext uri="{BB962C8B-B14F-4D97-AF65-F5344CB8AC3E}">
        <p14:creationId xmlns:p14="http://schemas.microsoft.com/office/powerpoint/2010/main" val="3843150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New developments</a:t>
            </a:r>
          </a:p>
        </p:txBody>
      </p:sp>
      <p:sp>
        <p:nvSpPr>
          <p:cNvPr id="3" name="Text Placeholder 2"/>
          <p:cNvSpPr>
            <a:spLocks noGrp="1"/>
          </p:cNvSpPr>
          <p:nvPr>
            <p:ph type="body" sz="quarter" idx="10"/>
          </p:nvPr>
        </p:nvSpPr>
        <p:spPr>
          <a:xfrm>
            <a:off x="1131513" y="1964120"/>
            <a:ext cx="7595237" cy="3895142"/>
          </a:xfrm>
        </p:spPr>
        <p:txBody>
          <a:bodyPr/>
          <a:lstStyle/>
          <a:p>
            <a:pPr marL="342900" indent="-342900">
              <a:spcAft>
                <a:spcPts val="600"/>
              </a:spcAft>
              <a:buSzPct val="100000"/>
              <a:buFont typeface="+mj-lt"/>
              <a:buAutoNum type="arabicPeriod"/>
            </a:pPr>
            <a:r>
              <a:rPr lang="en-GB" sz="1800" dirty="0"/>
              <a:t>International instrument on Digital Sequence Information (DSI)</a:t>
            </a:r>
          </a:p>
          <a:p>
            <a:pPr marL="342900" indent="-342900">
              <a:spcAft>
                <a:spcPts val="600"/>
              </a:spcAft>
              <a:buSzPct val="100000"/>
              <a:buFont typeface="+mj-lt"/>
              <a:buAutoNum type="arabicPeriod"/>
            </a:pPr>
            <a:r>
              <a:rPr lang="en-GB" sz="1800" dirty="0"/>
              <a:t>International instrument on the conservation and sustainable use of marine biological diversity in areas beyond national jurisdiction (BBNJ)</a:t>
            </a:r>
          </a:p>
          <a:p>
            <a:pPr marL="342900" indent="-342900">
              <a:spcAft>
                <a:spcPts val="600"/>
              </a:spcAft>
              <a:buSzPct val="100000"/>
              <a:buFont typeface="+mj-lt"/>
              <a:buAutoNum type="arabicPeriod"/>
            </a:pPr>
            <a:r>
              <a:rPr lang="en-GB" sz="1800" dirty="0"/>
              <a:t>Enhancement of the Multilateral System of the International Treaty on Plant Genetic Resources for Food and Agriculture (ITPGRFA) </a:t>
            </a:r>
          </a:p>
          <a:p>
            <a:pPr marL="342900" indent="-342900">
              <a:spcAft>
                <a:spcPts val="600"/>
              </a:spcAft>
              <a:buSzPct val="100000"/>
              <a:buFont typeface="+mj-lt"/>
              <a:buAutoNum type="arabicPeriod"/>
            </a:pPr>
            <a:r>
              <a:rPr lang="en-GB" sz="1800" dirty="0"/>
              <a:t>Pathogen Access and Benefit-Sharing (PABS) System</a:t>
            </a:r>
          </a:p>
          <a:p>
            <a:pPr>
              <a:spcBef>
                <a:spcPts val="600"/>
              </a:spcBef>
            </a:pPr>
            <a:endParaRPr lang="nl-NL" sz="1800" dirty="0"/>
          </a:p>
          <a:p>
            <a:pPr>
              <a:spcBef>
                <a:spcPts val="600"/>
              </a:spcBef>
            </a:pPr>
            <a:endParaRPr lang="nl-NL" sz="1800" dirty="0"/>
          </a:p>
        </p:txBody>
      </p:sp>
      <p:sp>
        <p:nvSpPr>
          <p:cNvPr id="4" name="Oval 3">
            <a:extLst>
              <a:ext uri="{FF2B5EF4-FFF2-40B4-BE49-F238E27FC236}">
                <a16:creationId xmlns:a16="http://schemas.microsoft.com/office/drawing/2014/main" id="{2CEBF5A0-D496-7823-5D5C-D6C9DF0BF1DE}"/>
              </a:ext>
            </a:extLst>
          </p:cNvPr>
          <p:cNvSpPr/>
          <p:nvPr/>
        </p:nvSpPr>
        <p:spPr>
          <a:xfrm>
            <a:off x="183846" y="1501471"/>
            <a:ext cx="8442796" cy="24569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pic>
        <p:nvPicPr>
          <p:cNvPr id="6" name="Picture 5">
            <a:extLst>
              <a:ext uri="{FF2B5EF4-FFF2-40B4-BE49-F238E27FC236}">
                <a16:creationId xmlns:a16="http://schemas.microsoft.com/office/drawing/2014/main" id="{D01C24E7-425A-605D-143C-8D49FA524C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9402" y="56954"/>
            <a:ext cx="2260359" cy="1669370"/>
          </a:xfrm>
          <a:prstGeom prst="rect">
            <a:avLst/>
          </a:prstGeom>
        </p:spPr>
      </p:pic>
    </p:spTree>
    <p:extLst>
      <p:ext uri="{BB962C8B-B14F-4D97-AF65-F5344CB8AC3E}">
        <p14:creationId xmlns:p14="http://schemas.microsoft.com/office/powerpoint/2010/main" val="183962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txBox="1">
            <a:spLocks/>
          </p:cNvSpPr>
          <p:nvPr/>
        </p:nvSpPr>
        <p:spPr bwMode="auto">
          <a:xfrm>
            <a:off x="630916" y="152614"/>
            <a:ext cx="7650677" cy="791650"/>
          </a:xfrm>
          <a:prstGeom prst="rect">
            <a:avLst/>
          </a:prstGeom>
          <a:blipFill dpi="0" rotWithShape="1">
            <a:blip r:embed="rId3" cstate="print"/>
            <a:srcRect/>
            <a:stretch>
              <a:fillRect/>
            </a:stretch>
          </a:blipFill>
          <a:ln>
            <a:noFill/>
          </a:ln>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nl-NL" sz="2800" dirty="0"/>
              <a:t>Digital Sequence Information (DSI)</a:t>
            </a:r>
          </a:p>
        </p:txBody>
      </p:sp>
      <p:sp>
        <p:nvSpPr>
          <p:cNvPr id="5" name="Tijdelijke aanduiding voor tekst 4"/>
          <p:cNvSpPr>
            <a:spLocks noGrp="1"/>
          </p:cNvSpPr>
          <p:nvPr>
            <p:ph type="body" sz="quarter" idx="10"/>
          </p:nvPr>
        </p:nvSpPr>
        <p:spPr>
          <a:xfrm>
            <a:off x="844503" y="1448892"/>
            <a:ext cx="7454993" cy="5591988"/>
          </a:xfrm>
        </p:spPr>
        <p:txBody>
          <a:bodyPr/>
          <a:lstStyle/>
          <a:p>
            <a:pPr eaLnBrk="1" hangingPunct="1">
              <a:defRPr/>
            </a:pPr>
            <a:r>
              <a:rPr lang="en-GB" sz="1800" dirty="0"/>
              <a:t>Genomic information is increasingly used in R&amp;D, in addition to or even instead of genetic resources </a:t>
            </a:r>
          </a:p>
          <a:p>
            <a:pPr lvl="1">
              <a:spcBef>
                <a:spcPts val="0"/>
              </a:spcBef>
              <a:buFont typeface="Wingdings" panose="05000000000000000000" pitchFamily="2" charset="2"/>
              <a:buChar char="Ø"/>
              <a:defRPr/>
            </a:pPr>
            <a:r>
              <a:rPr lang="en-GB" sz="1600" i="1" dirty="0"/>
              <a:t>some countries fear that this will lead to decreased benefit-sharing from the use of genetic resources</a:t>
            </a:r>
          </a:p>
          <a:p>
            <a:pPr eaLnBrk="1" hangingPunct="1">
              <a:spcBef>
                <a:spcPts val="1000"/>
              </a:spcBef>
              <a:defRPr/>
            </a:pPr>
            <a:r>
              <a:rPr lang="en-GB" sz="1800" dirty="0"/>
              <a:t>International discussion arose on the question if the use of so-called </a:t>
            </a:r>
            <a:r>
              <a:rPr lang="en-GB" sz="1800" i="1" dirty="0"/>
              <a:t>Digital Sequence Information” (“DSI”) </a:t>
            </a:r>
            <a:r>
              <a:rPr lang="en-GB" sz="1800" dirty="0"/>
              <a:t>should also be subject to ABS obligations, similar to the use of genetic resources</a:t>
            </a:r>
          </a:p>
          <a:p>
            <a:pPr eaLnBrk="1" hangingPunct="1">
              <a:spcBef>
                <a:spcPts val="1000"/>
              </a:spcBef>
              <a:defRPr/>
            </a:pPr>
            <a:r>
              <a:rPr lang="en-US" sz="1800" dirty="0"/>
              <a:t>Research sector stresses that the bilateral Nagoya system is not suitable for “DSI”, because the use of “DSI” is very different from the use of genetic resources</a:t>
            </a:r>
          </a:p>
          <a:p>
            <a:pPr>
              <a:spcBef>
                <a:spcPts val="1000"/>
              </a:spcBef>
              <a:defRPr/>
            </a:pPr>
            <a:r>
              <a:rPr lang="en-US" sz="1800" dirty="0"/>
              <a:t>Some developing countries have already included “DSI” in their domestic ABS legislation</a:t>
            </a:r>
          </a:p>
          <a:p>
            <a:pPr eaLnBrk="1" hangingPunct="1">
              <a:defRPr/>
            </a:pPr>
            <a:endParaRPr lang="en-US" sz="1800" dirty="0"/>
          </a:p>
          <a:p>
            <a:pPr eaLnBrk="1" hangingPunct="1">
              <a:defRPr/>
            </a:pPr>
            <a:endParaRPr lang="en-GB" sz="1800" dirty="0"/>
          </a:p>
          <a:p>
            <a:pPr eaLnBrk="1" hangingPunct="1">
              <a:defRPr/>
            </a:pPr>
            <a:endParaRPr lang="en-GB" sz="1800" dirty="0"/>
          </a:p>
          <a:p>
            <a:pPr marL="696913" lvl="1" indent="0" eaLnBrk="1" hangingPunct="1">
              <a:spcBef>
                <a:spcPts val="0"/>
              </a:spcBef>
              <a:spcAft>
                <a:spcPts val="600"/>
              </a:spcAft>
              <a:buFont typeface="Verdana" pitchFamily="34" charset="0"/>
              <a:buNone/>
              <a:defRPr/>
            </a:pPr>
            <a:endParaRPr lang="nl-NL" sz="1800" dirty="0"/>
          </a:p>
          <a:p>
            <a:pPr marL="0" indent="-33337" eaLnBrk="1" hangingPunct="1">
              <a:spcBef>
                <a:spcPts val="0"/>
              </a:spcBef>
              <a:spcAft>
                <a:spcPts val="600"/>
              </a:spcAft>
              <a:buFont typeface="Wingdings" pitchFamily="2" charset="2"/>
              <a:buNone/>
              <a:defRPr/>
            </a:pPr>
            <a:endParaRPr lang="nl-NL" sz="2000" dirty="0"/>
          </a:p>
          <a:p>
            <a:pPr eaLnBrk="1" hangingPunct="1">
              <a:defRPr/>
            </a:pPr>
            <a:endParaRPr lang="nl-NL" dirty="0"/>
          </a:p>
          <a:p>
            <a:pPr eaLnBrk="1" hangingPunct="1">
              <a:defRPr/>
            </a:pPr>
            <a:endParaRPr lang="nl-NL" dirty="0"/>
          </a:p>
          <a:p>
            <a:pPr lvl="1" eaLnBrk="1" hangingPunct="1">
              <a:defRPr/>
            </a:pPr>
            <a:endParaRPr lang="nl-NL" dirty="0"/>
          </a:p>
        </p:txBody>
      </p:sp>
      <p:pic>
        <p:nvPicPr>
          <p:cNvPr id="7" name="Picture 6">
            <a:extLst>
              <a:ext uri="{FF2B5EF4-FFF2-40B4-BE49-F238E27FC236}">
                <a16:creationId xmlns:a16="http://schemas.microsoft.com/office/drawing/2014/main" id="{69B44063-29C6-4E85-9337-A32B5A445E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3300" y="78516"/>
            <a:ext cx="1700652" cy="1131784"/>
          </a:xfrm>
          <a:prstGeom prst="rect">
            <a:avLst/>
          </a:prstGeom>
        </p:spPr>
      </p:pic>
    </p:spTree>
    <p:extLst>
      <p:ext uri="{BB962C8B-B14F-4D97-AF65-F5344CB8AC3E}">
        <p14:creationId xmlns:p14="http://schemas.microsoft.com/office/powerpoint/2010/main" val="4105352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txBox="1">
            <a:spLocks/>
          </p:cNvSpPr>
          <p:nvPr/>
        </p:nvSpPr>
        <p:spPr bwMode="auto">
          <a:xfrm>
            <a:off x="522381" y="191278"/>
            <a:ext cx="7650677" cy="791650"/>
          </a:xfrm>
          <a:prstGeom prst="rect">
            <a:avLst/>
          </a:prstGeom>
          <a:blipFill dpi="0" rotWithShape="1">
            <a:blip r:embed="rId3" cstate="print"/>
            <a:srcRect/>
            <a:stretch>
              <a:fillRect/>
            </a:stretch>
          </a:blipFill>
          <a:ln>
            <a:noFill/>
          </a:ln>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nl-NL" sz="3200" dirty="0"/>
              <a:t>Digital Sequence Information (DSI)</a:t>
            </a:r>
          </a:p>
        </p:txBody>
      </p:sp>
      <p:sp>
        <p:nvSpPr>
          <p:cNvPr id="5" name="Tijdelijke aanduiding voor tekst 4"/>
          <p:cNvSpPr>
            <a:spLocks noGrp="1"/>
          </p:cNvSpPr>
          <p:nvPr>
            <p:ph type="body" sz="quarter" idx="10"/>
          </p:nvPr>
        </p:nvSpPr>
        <p:spPr>
          <a:xfrm>
            <a:off x="522381" y="1789972"/>
            <a:ext cx="8533191" cy="5664917"/>
          </a:xfrm>
        </p:spPr>
        <p:txBody>
          <a:bodyPr/>
          <a:lstStyle/>
          <a:p>
            <a:pPr eaLnBrk="1" hangingPunct="1">
              <a:spcBef>
                <a:spcPts val="600"/>
              </a:spcBef>
              <a:defRPr/>
            </a:pPr>
            <a:r>
              <a:rPr lang="en-US" sz="2000" dirty="0"/>
              <a:t>“DSI” </a:t>
            </a:r>
            <a:r>
              <a:rPr lang="en-GB" sz="2000" dirty="0"/>
              <a:t>is discussed in various international fora, e.g.</a:t>
            </a:r>
          </a:p>
          <a:p>
            <a:pPr lvl="1">
              <a:spcBef>
                <a:spcPts val="600"/>
              </a:spcBef>
              <a:buSzPct val="100000"/>
              <a:buFont typeface="Wingdings" panose="05000000000000000000" pitchFamily="2" charset="2"/>
              <a:buChar char="Ø"/>
              <a:defRPr/>
            </a:pPr>
            <a:r>
              <a:rPr lang="en-GB" sz="1600" dirty="0"/>
              <a:t>Convention on Biological Diversity (CBD) / Nagoya Protocol</a:t>
            </a:r>
          </a:p>
          <a:p>
            <a:pPr lvl="1">
              <a:spcBef>
                <a:spcPts val="600"/>
              </a:spcBef>
              <a:buSzPct val="100000"/>
              <a:buFont typeface="Wingdings" panose="05000000000000000000" pitchFamily="2" charset="2"/>
              <a:buChar char="Ø"/>
              <a:defRPr/>
            </a:pPr>
            <a:r>
              <a:rPr lang="en-GB" sz="1600" dirty="0"/>
              <a:t>International instrument on the conservation and sustainable use of marine biological diversity in areas beyond national jurisdiction (BBNJ)</a:t>
            </a:r>
          </a:p>
          <a:p>
            <a:pPr lvl="1">
              <a:spcBef>
                <a:spcPts val="600"/>
              </a:spcBef>
              <a:buSzPct val="100000"/>
              <a:buFont typeface="Wingdings" panose="05000000000000000000" pitchFamily="2" charset="2"/>
              <a:buChar char="Ø"/>
              <a:defRPr/>
            </a:pPr>
            <a:r>
              <a:rPr lang="en-GB" sz="1600" dirty="0"/>
              <a:t>World Health Organization (WHO)</a:t>
            </a:r>
          </a:p>
          <a:p>
            <a:pPr lvl="1">
              <a:spcBef>
                <a:spcPts val="600"/>
              </a:spcBef>
              <a:buSzPct val="100000"/>
              <a:buFont typeface="Wingdings" panose="05000000000000000000" pitchFamily="2" charset="2"/>
              <a:buChar char="Ø"/>
              <a:defRPr/>
            </a:pPr>
            <a:r>
              <a:rPr lang="en-GB" sz="1600" dirty="0"/>
              <a:t>International Treaty on Plant Genetic Resources for Food and Agriculture (ITPGRFA) </a:t>
            </a:r>
          </a:p>
          <a:p>
            <a:pPr eaLnBrk="1" hangingPunct="1">
              <a:defRPr/>
            </a:pPr>
            <a:r>
              <a:rPr lang="en-GB" sz="2000" dirty="0"/>
              <a:t>Main discussion forum: CBD</a:t>
            </a:r>
          </a:p>
          <a:p>
            <a:pPr eaLnBrk="1" hangingPunct="1">
              <a:defRPr/>
            </a:pPr>
            <a:r>
              <a:rPr lang="en-GB" sz="2000" dirty="0"/>
              <a:t>Term </a:t>
            </a:r>
            <a:r>
              <a:rPr lang="en-US" sz="2000" dirty="0"/>
              <a:t>“DSI”</a:t>
            </a:r>
            <a:r>
              <a:rPr lang="en-GB" sz="2000" dirty="0"/>
              <a:t> not defined, but used as ‘placeholder’</a:t>
            </a:r>
          </a:p>
          <a:p>
            <a:pPr lvl="1">
              <a:spcBef>
                <a:spcPts val="600"/>
              </a:spcBef>
              <a:buSzPct val="100000"/>
              <a:buFont typeface="Wingdings" panose="05000000000000000000" pitchFamily="2" charset="2"/>
              <a:buChar char="Ø"/>
              <a:defRPr/>
            </a:pPr>
            <a:r>
              <a:rPr lang="en-GB" sz="1600" dirty="0"/>
              <a:t>primarily refers to information on the genetic composition of organisms</a:t>
            </a:r>
          </a:p>
          <a:p>
            <a:pPr marL="0" indent="0">
              <a:buNone/>
              <a:defRPr/>
            </a:pPr>
            <a:endParaRPr lang="nl-NL" dirty="0"/>
          </a:p>
          <a:p>
            <a:pPr eaLnBrk="1" hangingPunct="1">
              <a:defRPr/>
            </a:pPr>
            <a:endParaRPr lang="nl-NL" dirty="0"/>
          </a:p>
          <a:p>
            <a:pPr lvl="1" eaLnBrk="1" hangingPunct="1">
              <a:defRPr/>
            </a:pPr>
            <a:endParaRPr lang="nl-NL" dirty="0"/>
          </a:p>
        </p:txBody>
      </p:sp>
      <p:pic>
        <p:nvPicPr>
          <p:cNvPr id="7" name="Picture 6">
            <a:extLst>
              <a:ext uri="{FF2B5EF4-FFF2-40B4-BE49-F238E27FC236}">
                <a16:creationId xmlns:a16="http://schemas.microsoft.com/office/drawing/2014/main" id="{5338476D-CA8E-46AB-BF81-C7526F7E2E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791" y="782374"/>
            <a:ext cx="1568533" cy="903095"/>
          </a:xfrm>
          <a:prstGeom prst="rect">
            <a:avLst/>
          </a:prstGeom>
        </p:spPr>
      </p:pic>
    </p:spTree>
    <p:extLst>
      <p:ext uri="{BB962C8B-B14F-4D97-AF65-F5344CB8AC3E}">
        <p14:creationId xmlns:p14="http://schemas.microsoft.com/office/powerpoint/2010/main" val="2986573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US" sz="3200" dirty="0"/>
              <a:t>ABS: key definitions</a:t>
            </a:r>
            <a:endParaRPr lang="nl-NL" dirty="0"/>
          </a:p>
        </p:txBody>
      </p:sp>
      <p:sp>
        <p:nvSpPr>
          <p:cNvPr id="3" name="Text Placeholder 2"/>
          <p:cNvSpPr>
            <a:spLocks noGrp="1"/>
          </p:cNvSpPr>
          <p:nvPr>
            <p:ph type="body" sz="quarter" idx="10"/>
          </p:nvPr>
        </p:nvSpPr>
        <p:spPr>
          <a:xfrm>
            <a:off x="825100" y="1570081"/>
            <a:ext cx="8442796" cy="5196330"/>
          </a:xfrm>
        </p:spPr>
        <p:txBody>
          <a:bodyPr/>
          <a:lstStyle/>
          <a:p>
            <a:pPr>
              <a:spcBef>
                <a:spcPts val="600"/>
              </a:spcBef>
              <a:spcAft>
                <a:spcPts val="600"/>
              </a:spcAft>
            </a:pPr>
            <a:r>
              <a:rPr lang="en-GB" sz="2000" dirty="0"/>
              <a:t>ABS is about access to </a:t>
            </a:r>
            <a:r>
              <a:rPr lang="en-GB" sz="2000" dirty="0">
                <a:solidFill>
                  <a:srgbClr val="FF0000"/>
                </a:solidFill>
              </a:rPr>
              <a:t>genetic resources </a:t>
            </a:r>
            <a:r>
              <a:rPr lang="en-GB" sz="2000" dirty="0"/>
              <a:t>and the sharing of benefits arising from their </a:t>
            </a:r>
            <a:r>
              <a:rPr lang="en-GB" sz="2000" dirty="0">
                <a:solidFill>
                  <a:srgbClr val="FF0000"/>
                </a:solidFill>
              </a:rPr>
              <a:t>utilisation</a:t>
            </a:r>
          </a:p>
          <a:p>
            <a:pPr lvl="1">
              <a:spcBef>
                <a:spcPts val="300"/>
              </a:spcBef>
              <a:spcAft>
                <a:spcPts val="0"/>
              </a:spcAft>
            </a:pPr>
            <a:r>
              <a:rPr lang="en-GB" sz="1800" dirty="0"/>
              <a:t>what are </a:t>
            </a:r>
            <a:r>
              <a:rPr lang="en-GB" sz="1800" dirty="0">
                <a:solidFill>
                  <a:srgbClr val="FF0000"/>
                </a:solidFill>
              </a:rPr>
              <a:t>genetic resources</a:t>
            </a:r>
            <a:r>
              <a:rPr lang="en-GB" sz="1800" dirty="0"/>
              <a:t>?</a:t>
            </a:r>
          </a:p>
          <a:p>
            <a:pPr lvl="2">
              <a:spcBef>
                <a:spcPts val="0"/>
              </a:spcBef>
              <a:spcAft>
                <a:spcPts val="300"/>
              </a:spcAft>
              <a:buFont typeface="Wingdings" panose="05000000000000000000" pitchFamily="2" charset="2"/>
              <a:buChar char="Ø"/>
            </a:pPr>
            <a:r>
              <a:rPr lang="en-GB" sz="1600" i="1" dirty="0"/>
              <a:t>any material of plant, animal, microbial or other origin containing functional units of heredity, that is of actual or potential value</a:t>
            </a:r>
          </a:p>
          <a:p>
            <a:pPr lvl="2">
              <a:spcBef>
                <a:spcPts val="0"/>
              </a:spcBef>
              <a:spcAft>
                <a:spcPts val="300"/>
              </a:spcAft>
              <a:buFont typeface="Wingdings" panose="05000000000000000000" pitchFamily="2" charset="2"/>
              <a:buChar char="Ø"/>
            </a:pPr>
            <a:r>
              <a:rPr lang="en-GB" sz="1800" dirty="0"/>
              <a:t>except for human genetic resources</a:t>
            </a:r>
          </a:p>
          <a:p>
            <a:pPr lvl="1">
              <a:spcBef>
                <a:spcPts val="300"/>
              </a:spcBef>
              <a:spcAft>
                <a:spcPts val="0"/>
              </a:spcAft>
            </a:pPr>
            <a:r>
              <a:rPr lang="en-GB" sz="1800" dirty="0"/>
              <a:t>what is </a:t>
            </a:r>
            <a:r>
              <a:rPr lang="en-GB" sz="1800" dirty="0">
                <a:solidFill>
                  <a:srgbClr val="FF0000"/>
                </a:solidFill>
              </a:rPr>
              <a:t>utilisation</a:t>
            </a:r>
            <a:r>
              <a:rPr lang="en-GB" sz="1800" dirty="0"/>
              <a:t> of genetic resources? </a:t>
            </a:r>
          </a:p>
          <a:p>
            <a:pPr lvl="2">
              <a:lnSpc>
                <a:spcPts val="2300"/>
              </a:lnSpc>
              <a:spcBef>
                <a:spcPts val="0"/>
              </a:spcBef>
              <a:spcAft>
                <a:spcPts val="300"/>
              </a:spcAft>
              <a:buFont typeface="Wingdings" panose="05000000000000000000" pitchFamily="2" charset="2"/>
              <a:buChar char="Ø"/>
            </a:pPr>
            <a:r>
              <a:rPr lang="en-GB" sz="1600" i="1" dirty="0"/>
              <a:t>to conduct research and development on the genetic and/or biochemical composition of genetic resources, including through the application of biotechnology</a:t>
            </a:r>
          </a:p>
          <a:p>
            <a:pPr>
              <a:spcBef>
                <a:spcPts val="600"/>
              </a:spcBef>
              <a:spcAft>
                <a:spcPts val="600"/>
              </a:spcAft>
            </a:pPr>
            <a:endParaRPr lang="en-GB" dirty="0"/>
          </a:p>
          <a:p>
            <a:pPr lvl="1">
              <a:spcBef>
                <a:spcPts val="300"/>
              </a:spcBef>
            </a:pPr>
            <a:endParaRPr lang="nl-NL" sz="1800" dirty="0"/>
          </a:p>
        </p:txBody>
      </p:sp>
      <p:pic>
        <p:nvPicPr>
          <p:cNvPr id="12" name="Picture Placeholder 55">
            <a:extLst>
              <a:ext uri="{FF2B5EF4-FFF2-40B4-BE49-F238E27FC236}">
                <a16:creationId xmlns:a16="http://schemas.microsoft.com/office/drawing/2014/main" id="{CE3C8B61-04C4-4D28-A61B-C845C9E721E0}"/>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825100" y="4953001"/>
            <a:ext cx="1203726" cy="1203726"/>
          </a:xfrm>
          <a:prstGeom prst="ellipse">
            <a:avLst/>
          </a:prstGeom>
        </p:spPr>
      </p:pic>
      <p:pic>
        <p:nvPicPr>
          <p:cNvPr id="7" name="Picture Placeholder 6">
            <a:extLst>
              <a:ext uri="{FF2B5EF4-FFF2-40B4-BE49-F238E27FC236}">
                <a16:creationId xmlns:a16="http://schemas.microsoft.com/office/drawing/2014/main" id="{DF4F5292-FCC1-FC2A-B437-251D7A699F41}"/>
              </a:ext>
            </a:extLst>
          </p:cNvPr>
          <p:cNvPicPr>
            <a:picLocks noChangeAspect="1"/>
          </p:cNvPicPr>
          <p:nvPr/>
        </p:nvPicPr>
        <p:blipFill>
          <a:blip r:embed="rId4" cstate="print">
            <a:extLst>
              <a:ext uri="{28A0092B-C50C-407E-A947-70E740481C1C}">
                <a14:useLocalDpi xmlns:a14="http://schemas.microsoft.com/office/drawing/2010/main" val="0"/>
              </a:ext>
            </a:extLst>
          </a:blip>
          <a:srcRect l="16667" r="16667"/>
          <a:stretch/>
        </p:blipFill>
        <p:spPr bwMode="auto">
          <a:xfrm>
            <a:off x="7853235" y="230188"/>
            <a:ext cx="994829" cy="994829"/>
          </a:xfrm>
          <a:prstGeom prst="ellips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 name="Picture Placeholder 65">
            <a:extLst>
              <a:ext uri="{FF2B5EF4-FFF2-40B4-BE49-F238E27FC236}">
                <a16:creationId xmlns:a16="http://schemas.microsoft.com/office/drawing/2014/main" id="{061A2178-B450-030E-3044-95E78A43BE69}"/>
              </a:ext>
            </a:extLst>
          </p:cNvPr>
          <p:cNvPicPr>
            <a:picLocks noChangeAspect="1"/>
          </p:cNvPicPr>
          <p:nvPr/>
        </p:nvPicPr>
        <p:blipFill>
          <a:blip r:embed="rId5" cstate="print">
            <a:extLst>
              <a:ext uri="{28A0092B-C50C-407E-A947-70E740481C1C}">
                <a14:useLocalDpi xmlns:a14="http://schemas.microsoft.com/office/drawing/2010/main" val="0"/>
              </a:ext>
            </a:extLst>
          </a:blip>
          <a:srcRect l="12500" r="12500"/>
          <a:stretch/>
        </p:blipFill>
        <p:spPr bwMode="auto">
          <a:xfrm>
            <a:off x="6765510" y="223665"/>
            <a:ext cx="1001352" cy="1001352"/>
          </a:xfrm>
          <a:prstGeom prst="ellips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Placeholder 67">
            <a:extLst>
              <a:ext uri="{FF2B5EF4-FFF2-40B4-BE49-F238E27FC236}">
                <a16:creationId xmlns:a16="http://schemas.microsoft.com/office/drawing/2014/main" id="{0F3290CC-3E51-44BF-6A54-24ED7E18042E}"/>
              </a:ext>
            </a:extLst>
          </p:cNvPr>
          <p:cNvPicPr>
            <a:picLocks noChangeAspect="1"/>
          </p:cNvPicPr>
          <p:nvPr/>
        </p:nvPicPr>
        <p:blipFill>
          <a:blip r:embed="rId6" cstate="print">
            <a:extLst>
              <a:ext uri="{28A0092B-C50C-407E-A947-70E740481C1C}">
                <a14:useLocalDpi xmlns:a14="http://schemas.microsoft.com/office/drawing/2010/main" val="0"/>
              </a:ext>
            </a:extLst>
          </a:blip>
          <a:srcRect l="16875" r="16875"/>
          <a:stretch/>
        </p:blipFill>
        <p:spPr>
          <a:xfrm>
            <a:off x="5682884" y="223665"/>
            <a:ext cx="988305" cy="988305"/>
          </a:xfrm>
          <a:prstGeom prst="ellipse">
            <a:avLst/>
          </a:prstGeom>
        </p:spPr>
      </p:pic>
    </p:spTree>
    <p:extLst>
      <p:ext uri="{BB962C8B-B14F-4D97-AF65-F5344CB8AC3E}">
        <p14:creationId xmlns:p14="http://schemas.microsoft.com/office/powerpoint/2010/main" val="1096829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txBox="1">
            <a:spLocks/>
          </p:cNvSpPr>
          <p:nvPr/>
        </p:nvSpPr>
        <p:spPr bwMode="auto">
          <a:xfrm>
            <a:off x="487578" y="191278"/>
            <a:ext cx="8279878" cy="791650"/>
          </a:xfrm>
          <a:prstGeom prst="rect">
            <a:avLst/>
          </a:prstGeom>
          <a:blipFill dpi="0" rotWithShape="1">
            <a:blip r:embed="rId3" cstate="print"/>
            <a:srcRect/>
            <a:stretch>
              <a:fillRect/>
            </a:stretch>
          </a:blipFill>
          <a:ln>
            <a:noFill/>
          </a:ln>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nl-NL" sz="2800" dirty="0"/>
              <a:t>Digital Sequence Information (DSI)</a:t>
            </a:r>
          </a:p>
        </p:txBody>
      </p:sp>
      <p:sp>
        <p:nvSpPr>
          <p:cNvPr id="5" name="Tijdelijke aanduiding voor tekst 4"/>
          <p:cNvSpPr>
            <a:spLocks noGrp="1"/>
          </p:cNvSpPr>
          <p:nvPr>
            <p:ph type="body" sz="quarter" idx="10"/>
          </p:nvPr>
        </p:nvSpPr>
        <p:spPr>
          <a:xfrm>
            <a:off x="487578" y="982928"/>
            <a:ext cx="8656422" cy="5456920"/>
          </a:xfrm>
        </p:spPr>
        <p:txBody>
          <a:bodyPr/>
          <a:lstStyle/>
          <a:p>
            <a:pPr eaLnBrk="1" hangingPunct="1">
              <a:spcBef>
                <a:spcPts val="600"/>
              </a:spcBef>
              <a:defRPr/>
            </a:pPr>
            <a:r>
              <a:rPr lang="en-GB" dirty="0"/>
              <a:t>CBD meeting Montreal, December 2022</a:t>
            </a:r>
          </a:p>
          <a:p>
            <a:pPr lvl="1">
              <a:spcBef>
                <a:spcPts val="600"/>
              </a:spcBef>
              <a:buSzPct val="100000"/>
              <a:buFont typeface="Wingdings" panose="05000000000000000000" pitchFamily="2" charset="2"/>
              <a:buChar char="Ø"/>
              <a:defRPr/>
            </a:pPr>
            <a:r>
              <a:rPr lang="en-GB" sz="1800" dirty="0"/>
              <a:t>ABS-system for DSI will fall under CBD and not under Nagoya Protocol; will </a:t>
            </a:r>
            <a:r>
              <a:rPr lang="en-GB" sz="1800" i="1" dirty="0"/>
              <a:t>not</a:t>
            </a:r>
            <a:r>
              <a:rPr lang="en-GB" sz="1800" dirty="0"/>
              <a:t> follow the bilateral approach of the Nagoya Protocol, but basically a multilateral approach</a:t>
            </a:r>
          </a:p>
          <a:p>
            <a:pPr lvl="2">
              <a:spcBef>
                <a:spcPts val="0"/>
              </a:spcBef>
              <a:buSzPct val="140000"/>
              <a:buFont typeface="Arial" panose="020B0604020202020204" pitchFamily="34" charset="0"/>
              <a:buChar char="•"/>
              <a:defRPr/>
            </a:pPr>
            <a:r>
              <a:rPr lang="en-GB" sz="1600" dirty="0"/>
              <a:t>benefit-sharing decoupled from access</a:t>
            </a:r>
          </a:p>
          <a:p>
            <a:pPr lvl="2">
              <a:spcBef>
                <a:spcPts val="0"/>
              </a:spcBef>
              <a:buSzPct val="140000"/>
              <a:buFont typeface="Arial" panose="020B0604020202020204" pitchFamily="34" charset="0"/>
              <a:buChar char="•"/>
              <a:defRPr/>
            </a:pPr>
            <a:r>
              <a:rPr lang="en-GB" sz="1600" dirty="0"/>
              <a:t>global fund for benefit-sharing</a:t>
            </a:r>
          </a:p>
          <a:p>
            <a:pPr lvl="1">
              <a:spcBef>
                <a:spcPts val="600"/>
              </a:spcBef>
              <a:buSzPct val="100000"/>
              <a:buFont typeface="Wingdings" panose="05000000000000000000" pitchFamily="2" charset="2"/>
              <a:buChar char="Ø"/>
              <a:defRPr/>
            </a:pPr>
            <a:r>
              <a:rPr lang="en-GB" sz="1800" dirty="0"/>
              <a:t>Some principles agreed upon, including: </a:t>
            </a:r>
          </a:p>
          <a:p>
            <a:pPr lvl="2">
              <a:spcBef>
                <a:spcPts val="0"/>
              </a:spcBef>
              <a:buSzPct val="140000"/>
              <a:buFont typeface="Arial" panose="020B0604020202020204" pitchFamily="34" charset="0"/>
              <a:buChar char="•"/>
              <a:defRPr/>
            </a:pPr>
            <a:r>
              <a:rPr lang="en-GB" sz="1600" dirty="0"/>
              <a:t>consistent with open access to data </a:t>
            </a:r>
          </a:p>
          <a:p>
            <a:pPr lvl="2">
              <a:spcBef>
                <a:spcPts val="0"/>
              </a:spcBef>
              <a:buSzPct val="140000"/>
              <a:buFont typeface="Arial" panose="020B0604020202020204" pitchFamily="34" charset="0"/>
              <a:buChar char="•"/>
              <a:defRPr/>
            </a:pPr>
            <a:r>
              <a:rPr lang="en-GB" sz="1600" dirty="0"/>
              <a:t>effective, efficient, feasible and practical</a:t>
            </a:r>
          </a:p>
          <a:p>
            <a:pPr lvl="2">
              <a:spcBef>
                <a:spcPts val="0"/>
              </a:spcBef>
              <a:buSzPct val="140000"/>
              <a:buFont typeface="Arial" panose="020B0604020202020204" pitchFamily="34" charset="0"/>
              <a:buChar char="•"/>
              <a:defRPr/>
            </a:pPr>
            <a:r>
              <a:rPr lang="en-GB" sz="1600" dirty="0"/>
              <a:t>certainty and legal clarity for providers and users</a:t>
            </a:r>
          </a:p>
          <a:p>
            <a:pPr lvl="2">
              <a:spcBef>
                <a:spcPts val="0"/>
              </a:spcBef>
              <a:buSzPct val="140000"/>
              <a:buFont typeface="Arial" panose="020B0604020202020204" pitchFamily="34" charset="0"/>
              <a:buChar char="•"/>
              <a:defRPr/>
            </a:pPr>
            <a:r>
              <a:rPr lang="en-GB" sz="1600" dirty="0"/>
              <a:t>not hinder research and innovation</a:t>
            </a:r>
          </a:p>
          <a:p>
            <a:pPr>
              <a:spcBef>
                <a:spcPts val="600"/>
              </a:spcBef>
              <a:defRPr/>
            </a:pPr>
            <a:r>
              <a:rPr lang="en-GB" dirty="0"/>
              <a:t>Follow-up process in CBD</a:t>
            </a:r>
          </a:p>
          <a:p>
            <a:pPr lvl="1">
              <a:spcBef>
                <a:spcPts val="600"/>
              </a:spcBef>
              <a:buFont typeface="Wingdings" panose="05000000000000000000" pitchFamily="2" charset="2"/>
              <a:buChar char="Ø"/>
              <a:defRPr/>
            </a:pPr>
            <a:r>
              <a:rPr lang="en-GB" sz="1800" dirty="0"/>
              <a:t>Working Group to develop system for DSI</a:t>
            </a:r>
          </a:p>
          <a:p>
            <a:pPr lvl="1">
              <a:spcBef>
                <a:spcPts val="600"/>
              </a:spcBef>
              <a:buFont typeface="Wingdings" panose="05000000000000000000" pitchFamily="2" charset="2"/>
              <a:buChar char="Ø"/>
              <a:defRPr/>
            </a:pPr>
            <a:r>
              <a:rPr lang="en-GB" sz="1800" dirty="0"/>
              <a:t>Next meeting of Working Group: 12-16 August, Montreal</a:t>
            </a:r>
          </a:p>
          <a:p>
            <a:pPr lvl="1">
              <a:spcBef>
                <a:spcPts val="600"/>
              </a:spcBef>
              <a:buFont typeface="Wingdings" panose="05000000000000000000" pitchFamily="2" charset="2"/>
              <a:buChar char="Ø"/>
              <a:defRPr/>
            </a:pPr>
            <a:r>
              <a:rPr lang="en-GB" sz="1800" dirty="0"/>
              <a:t>Decision expected in CBD meeting in October/November 2024</a:t>
            </a:r>
          </a:p>
          <a:p>
            <a:pPr marL="1560512" lvl="2" indent="0">
              <a:buNone/>
              <a:defRPr/>
            </a:pPr>
            <a:r>
              <a:rPr lang="en-GB" sz="1600" dirty="0"/>
              <a:t>	</a:t>
            </a:r>
          </a:p>
          <a:p>
            <a:pPr>
              <a:spcBef>
                <a:spcPts val="1800"/>
              </a:spcBef>
              <a:defRPr/>
            </a:pPr>
            <a:endParaRPr lang="en-GB" sz="2000" dirty="0"/>
          </a:p>
          <a:p>
            <a:pPr>
              <a:spcBef>
                <a:spcPts val="1800"/>
              </a:spcBef>
              <a:defRPr/>
            </a:pPr>
            <a:r>
              <a:rPr lang="en-GB" sz="2000" dirty="0"/>
              <a:t>Further CBD discussions in June; decisions probably taken during CBD meeting in August-September</a:t>
            </a:r>
          </a:p>
        </p:txBody>
      </p:sp>
      <p:pic>
        <p:nvPicPr>
          <p:cNvPr id="2" name="Picture 1">
            <a:extLst>
              <a:ext uri="{FF2B5EF4-FFF2-40B4-BE49-F238E27FC236}">
                <a16:creationId xmlns:a16="http://schemas.microsoft.com/office/drawing/2014/main" id="{8770F4D5-B749-0717-4669-8B911114E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1276" y="191278"/>
            <a:ext cx="1075167" cy="1074356"/>
          </a:xfrm>
          <a:prstGeom prst="rect">
            <a:avLst/>
          </a:prstGeom>
        </p:spPr>
      </p:pic>
    </p:spTree>
    <p:extLst>
      <p:ext uri="{BB962C8B-B14F-4D97-AF65-F5344CB8AC3E}">
        <p14:creationId xmlns:p14="http://schemas.microsoft.com/office/powerpoint/2010/main" val="19500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txBox="1">
            <a:spLocks/>
          </p:cNvSpPr>
          <p:nvPr/>
        </p:nvSpPr>
        <p:spPr bwMode="auto">
          <a:xfrm>
            <a:off x="522381" y="191278"/>
            <a:ext cx="8405049" cy="796973"/>
          </a:xfrm>
          <a:prstGeom prst="rect">
            <a:avLst/>
          </a:prstGeom>
          <a:blipFill dpi="0" rotWithShape="1">
            <a:blip r:embed="rId3" cstate="print"/>
            <a:srcRect/>
            <a:stretch>
              <a:fillRect/>
            </a:stretch>
          </a:blipFill>
          <a:ln>
            <a:noFill/>
          </a:ln>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sz="3200" dirty="0"/>
              <a:t>BBNJ Treaty (“Treaty of the High Seas”)</a:t>
            </a:r>
          </a:p>
        </p:txBody>
      </p:sp>
      <p:sp>
        <p:nvSpPr>
          <p:cNvPr id="5" name="Tijdelijke aanduiding voor tekst 4"/>
          <p:cNvSpPr>
            <a:spLocks noGrp="1"/>
          </p:cNvSpPr>
          <p:nvPr>
            <p:ph type="body" sz="quarter" idx="10"/>
          </p:nvPr>
        </p:nvSpPr>
        <p:spPr>
          <a:xfrm>
            <a:off x="568410" y="1103581"/>
            <a:ext cx="8575590" cy="5456853"/>
          </a:xfrm>
        </p:spPr>
        <p:txBody>
          <a:bodyPr/>
          <a:lstStyle/>
          <a:p>
            <a:pPr>
              <a:spcBef>
                <a:spcPts val="600"/>
              </a:spcBef>
              <a:defRPr/>
            </a:pPr>
            <a:r>
              <a:rPr lang="en-GB" sz="2000" dirty="0"/>
              <a:t>BBNJ Treaty: “</a:t>
            </a:r>
            <a:r>
              <a:rPr lang="en-GB" sz="2000" i="1" dirty="0"/>
              <a:t>International instrument on the conservation and sustainable use of marine biological diversity in areas beyond national jurisdiction”</a:t>
            </a:r>
          </a:p>
          <a:p>
            <a:pPr>
              <a:defRPr/>
            </a:pPr>
            <a:r>
              <a:rPr lang="en-GB" sz="2000" dirty="0"/>
              <a:t>Is about activities with marine biological diversity in areas beyond national jurisdiction</a:t>
            </a:r>
          </a:p>
          <a:p>
            <a:pPr>
              <a:defRPr/>
            </a:pPr>
            <a:r>
              <a:rPr lang="en-GB" sz="2000" dirty="0"/>
              <a:t>Adopted on 19 June 2023</a:t>
            </a:r>
          </a:p>
          <a:p>
            <a:pPr lvl="1">
              <a:spcBef>
                <a:spcPts val="0"/>
              </a:spcBef>
              <a:buClr>
                <a:srgbClr val="FFFFCC"/>
              </a:buClr>
              <a:buFont typeface="Wingdings" panose="05000000000000000000" pitchFamily="2" charset="2"/>
              <a:buChar char="Ø"/>
              <a:defRPr/>
            </a:pPr>
            <a:r>
              <a:rPr lang="en-GB" sz="1600" dirty="0">
                <a:solidFill>
                  <a:srgbClr val="FFFFCC"/>
                </a:solidFill>
              </a:rPr>
              <a:t>will enter into force after ratification by 60 Parties</a:t>
            </a:r>
          </a:p>
          <a:p>
            <a:pPr lvl="1">
              <a:spcBef>
                <a:spcPts val="0"/>
              </a:spcBef>
              <a:buClr>
                <a:srgbClr val="FFFFCC"/>
              </a:buClr>
              <a:buFont typeface="Wingdings" panose="05000000000000000000" pitchFamily="2" charset="2"/>
              <a:buChar char="Ø"/>
              <a:defRPr/>
            </a:pPr>
            <a:r>
              <a:rPr lang="en-US" sz="1600" dirty="0">
                <a:solidFill>
                  <a:srgbClr val="FFFFCC"/>
                </a:solidFill>
              </a:rPr>
              <a:t>by June 2024, 8 Parties had ratified</a:t>
            </a:r>
            <a:endParaRPr lang="en-GB" sz="1600" dirty="0"/>
          </a:p>
          <a:p>
            <a:pPr>
              <a:defRPr/>
            </a:pPr>
            <a:r>
              <a:rPr lang="en-US" sz="2000" dirty="0"/>
              <a:t>Covers four main issues: </a:t>
            </a:r>
          </a:p>
          <a:p>
            <a:pPr lvl="1">
              <a:spcBef>
                <a:spcPts val="0"/>
              </a:spcBef>
              <a:buFont typeface="Wingdings" panose="05000000000000000000" pitchFamily="2" charset="2"/>
              <a:buChar char="Ø"/>
              <a:defRPr/>
            </a:pPr>
            <a:r>
              <a:rPr lang="en-US" sz="1600" dirty="0"/>
              <a:t>marine genetic resources, incl. the fair and equitable sharing of benefits</a:t>
            </a:r>
          </a:p>
          <a:p>
            <a:pPr lvl="1">
              <a:spcBef>
                <a:spcPts val="0"/>
              </a:spcBef>
              <a:buFont typeface="Wingdings" panose="05000000000000000000" pitchFamily="2" charset="2"/>
              <a:buChar char="Ø"/>
              <a:defRPr/>
            </a:pPr>
            <a:r>
              <a:rPr lang="en-US" sz="1600" dirty="0"/>
              <a:t>measures such as area-based management tools, including marine protected areas</a:t>
            </a:r>
          </a:p>
          <a:p>
            <a:pPr lvl="1">
              <a:spcBef>
                <a:spcPts val="0"/>
              </a:spcBef>
              <a:buFont typeface="Wingdings" panose="05000000000000000000" pitchFamily="2" charset="2"/>
              <a:buChar char="Ø"/>
              <a:defRPr/>
            </a:pPr>
            <a:r>
              <a:rPr lang="en-US" sz="1600" dirty="0"/>
              <a:t>environmental impact assessments</a:t>
            </a:r>
          </a:p>
          <a:p>
            <a:pPr lvl="1">
              <a:spcBef>
                <a:spcPts val="0"/>
              </a:spcBef>
              <a:buFont typeface="Wingdings" panose="05000000000000000000" pitchFamily="2" charset="2"/>
              <a:buChar char="Ø"/>
              <a:defRPr/>
            </a:pPr>
            <a:r>
              <a:rPr lang="en-US" sz="1600" dirty="0"/>
              <a:t>capacity-building and the transfer of marine technology</a:t>
            </a:r>
            <a:endParaRPr lang="en-GB" sz="1600" dirty="0"/>
          </a:p>
          <a:p>
            <a:pPr>
              <a:spcBef>
                <a:spcPts val="600"/>
              </a:spcBef>
              <a:defRPr/>
            </a:pPr>
            <a:endParaRPr lang="en-GB" i="1" dirty="0"/>
          </a:p>
          <a:p>
            <a:pPr lvl="1" eaLnBrk="1" hangingPunct="1">
              <a:defRPr/>
            </a:pPr>
            <a:endParaRPr lang="nl-NL" dirty="0"/>
          </a:p>
        </p:txBody>
      </p:sp>
      <p:pic>
        <p:nvPicPr>
          <p:cNvPr id="7" name="Picture 6" descr="A seahorse in the water&#10;&#10;Description automatically generated">
            <a:extLst>
              <a:ext uri="{FF2B5EF4-FFF2-40B4-BE49-F238E27FC236}">
                <a16:creationId xmlns:a16="http://schemas.microsoft.com/office/drawing/2014/main" id="{EFAE23DB-6B95-4E52-4D28-6F355494D5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4584" y="2853764"/>
            <a:ext cx="1507525" cy="1306909"/>
          </a:xfrm>
          <a:prstGeom prst="rect">
            <a:avLst/>
          </a:prstGeom>
        </p:spPr>
      </p:pic>
    </p:spTree>
    <p:extLst>
      <p:ext uri="{BB962C8B-B14F-4D97-AF65-F5344CB8AC3E}">
        <p14:creationId xmlns:p14="http://schemas.microsoft.com/office/powerpoint/2010/main" val="4185820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txBox="1">
            <a:spLocks/>
          </p:cNvSpPr>
          <p:nvPr/>
        </p:nvSpPr>
        <p:spPr bwMode="auto">
          <a:xfrm>
            <a:off x="522381" y="191278"/>
            <a:ext cx="8405049" cy="796973"/>
          </a:xfrm>
          <a:prstGeom prst="rect">
            <a:avLst/>
          </a:prstGeom>
          <a:blipFill dpi="0" rotWithShape="1">
            <a:blip r:embed="rId3" cstate="print"/>
            <a:srcRect/>
            <a:stretch>
              <a:fillRect/>
            </a:stretch>
          </a:blipFill>
          <a:ln>
            <a:noFill/>
          </a:ln>
        </p:spPr>
        <p:txBody>
          <a:bodyPr vert="horz" wrap="square" lIns="18000" tIns="0" rIns="91440" bIns="324000" numCol="1" anchor="t" anchorCtr="0" compatLnSpc="1">
            <a:prstTxWarp prst="textNoShape">
              <a:avLst/>
            </a:prstTxWarp>
            <a:spAutoFit/>
          </a:bodyPr>
          <a:lst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a:lstStyle>
          <a:p>
            <a:r>
              <a:rPr lang="en-GB" sz="3200" dirty="0"/>
              <a:t>BBNJ Treaty (“Treaty of the High Seas”)</a:t>
            </a:r>
          </a:p>
        </p:txBody>
      </p:sp>
      <p:sp>
        <p:nvSpPr>
          <p:cNvPr id="5" name="Tijdelijke aanduiding voor tekst 4"/>
          <p:cNvSpPr>
            <a:spLocks noGrp="1"/>
          </p:cNvSpPr>
          <p:nvPr>
            <p:ph type="body" sz="quarter" idx="10"/>
          </p:nvPr>
        </p:nvSpPr>
        <p:spPr>
          <a:xfrm>
            <a:off x="409437" y="1136532"/>
            <a:ext cx="8517993" cy="5456853"/>
          </a:xfrm>
        </p:spPr>
        <p:txBody>
          <a:bodyPr/>
          <a:lstStyle/>
          <a:p>
            <a:pPr>
              <a:defRPr/>
            </a:pPr>
            <a:r>
              <a:rPr lang="en-GB" sz="2000" dirty="0"/>
              <a:t>Includes ABS provisions for marine genetic resources </a:t>
            </a:r>
            <a:r>
              <a:rPr lang="en-US" sz="2000" dirty="0"/>
              <a:t>in areas beyond national jurisdiction </a:t>
            </a:r>
            <a:r>
              <a:rPr lang="en-GB" sz="2000" dirty="0"/>
              <a:t>and associated DSI</a:t>
            </a:r>
          </a:p>
          <a:p>
            <a:pPr lvl="1">
              <a:spcBef>
                <a:spcPts val="300"/>
              </a:spcBef>
              <a:buFont typeface="Wingdings" panose="05000000000000000000" pitchFamily="2" charset="2"/>
              <a:buChar char="Ø"/>
              <a:defRPr/>
            </a:pPr>
            <a:r>
              <a:rPr lang="en-GB" sz="1600" dirty="0"/>
              <a:t>notification of activities mandatory</a:t>
            </a:r>
          </a:p>
          <a:p>
            <a:pPr lvl="1">
              <a:spcBef>
                <a:spcPts val="300"/>
              </a:spcBef>
              <a:buFont typeface="Wingdings" panose="05000000000000000000" pitchFamily="2" charset="2"/>
              <a:buChar char="Ø"/>
              <a:defRPr/>
            </a:pPr>
            <a:r>
              <a:rPr lang="en-GB" sz="1600" dirty="0"/>
              <a:t>Benefit-Sharing through a financial mechanism, decoupled from access</a:t>
            </a:r>
          </a:p>
          <a:p>
            <a:pPr lvl="1">
              <a:spcBef>
                <a:spcPts val="300"/>
              </a:spcBef>
              <a:buFont typeface="Wingdings" panose="05000000000000000000" pitchFamily="2" charset="2"/>
              <a:buChar char="Ø"/>
              <a:defRPr/>
            </a:pPr>
            <a:r>
              <a:rPr lang="en-GB" sz="1600" dirty="0"/>
              <a:t>Benefit-Sharing Fund initially filled through contributions by countries; future modalities will be further discussed</a:t>
            </a:r>
          </a:p>
          <a:p>
            <a:pPr>
              <a:defRPr/>
            </a:pPr>
            <a:r>
              <a:rPr lang="en-GB" sz="2000" dirty="0"/>
              <a:t>This means:</a:t>
            </a:r>
          </a:p>
          <a:p>
            <a:pPr lvl="1">
              <a:spcBef>
                <a:spcPts val="300"/>
              </a:spcBef>
              <a:buFont typeface="Wingdings" panose="05000000000000000000" pitchFamily="2" charset="2"/>
              <a:buChar char="Ø"/>
              <a:defRPr/>
            </a:pPr>
            <a:r>
              <a:rPr lang="en-GB" sz="1600" dirty="0"/>
              <a:t>ABS for marine genetic resources in areas under national jurisdiction remain under CBD / Nagoya Protocol</a:t>
            </a:r>
          </a:p>
          <a:p>
            <a:pPr lvl="1">
              <a:spcBef>
                <a:spcPts val="300"/>
              </a:spcBef>
              <a:buFont typeface="Wingdings" panose="05000000000000000000" pitchFamily="2" charset="2"/>
              <a:buChar char="Ø"/>
              <a:defRPr/>
            </a:pPr>
            <a:r>
              <a:rPr lang="en-GB" sz="1600" dirty="0"/>
              <a:t>ABS for marine genetic resources in areas beyond national jurisdiction will fall under BBNJ</a:t>
            </a:r>
          </a:p>
          <a:p>
            <a:pPr lvl="1">
              <a:defRPr/>
            </a:pPr>
            <a:endParaRPr lang="en-GB" sz="2000" dirty="0"/>
          </a:p>
          <a:p>
            <a:pPr>
              <a:defRPr/>
            </a:pPr>
            <a:endParaRPr lang="en-GB" sz="2000" dirty="0"/>
          </a:p>
          <a:p>
            <a:pPr lvl="1" eaLnBrk="1" hangingPunct="1">
              <a:defRPr/>
            </a:pPr>
            <a:endParaRPr lang="nl-NL" dirty="0"/>
          </a:p>
        </p:txBody>
      </p:sp>
      <p:pic>
        <p:nvPicPr>
          <p:cNvPr id="2" name="Picture 1" descr="A blue starfish and pink coral&#10;&#10;Description automatically generated">
            <a:extLst>
              <a:ext uri="{FF2B5EF4-FFF2-40B4-BE49-F238E27FC236}">
                <a16:creationId xmlns:a16="http://schemas.microsoft.com/office/drawing/2014/main" id="{24072C99-2F0E-571B-B6C8-69589326B7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5731" y="4853046"/>
            <a:ext cx="2523945" cy="1226479"/>
          </a:xfrm>
          <a:prstGeom prst="rect">
            <a:avLst/>
          </a:prstGeom>
        </p:spPr>
      </p:pic>
    </p:spTree>
    <p:extLst>
      <p:ext uri="{BB962C8B-B14F-4D97-AF65-F5344CB8AC3E}">
        <p14:creationId xmlns:p14="http://schemas.microsoft.com/office/powerpoint/2010/main" val="295982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652358" cy="1293967"/>
          </a:xfrm>
        </p:spPr>
        <p:txBody>
          <a:bodyPr/>
          <a:lstStyle/>
          <a:p>
            <a:r>
              <a:rPr lang="en-US" sz="2600" dirty="0"/>
              <a:t>Access and Benefit-Sharing (ABS): </a:t>
            </a:r>
            <a:br>
              <a:rPr lang="en-US" sz="2600" dirty="0"/>
            </a:br>
            <a:r>
              <a:rPr lang="en-US" sz="2600" dirty="0"/>
              <a:t>the Nagoya Protocol and beyond</a:t>
            </a:r>
            <a:endParaRPr lang="nl-NL" sz="2600" dirty="0"/>
          </a:p>
        </p:txBody>
      </p:sp>
      <p:sp>
        <p:nvSpPr>
          <p:cNvPr id="3" name="Text Placeholder 2"/>
          <p:cNvSpPr>
            <a:spLocks noGrp="1"/>
          </p:cNvSpPr>
          <p:nvPr>
            <p:ph type="body" sz="quarter" idx="10"/>
          </p:nvPr>
        </p:nvSpPr>
        <p:spPr>
          <a:xfrm>
            <a:off x="728421" y="2019558"/>
            <a:ext cx="6187427" cy="3972871"/>
          </a:xfrm>
        </p:spPr>
        <p:txBody>
          <a:bodyPr/>
          <a:lstStyle/>
          <a:p>
            <a:pPr marL="457200" indent="-457200">
              <a:spcAft>
                <a:spcPts val="600"/>
              </a:spcAft>
              <a:buSzPct val="100000"/>
              <a:buFont typeface="+mj-lt"/>
              <a:buAutoNum type="arabicPeriod"/>
            </a:pPr>
            <a:r>
              <a:rPr lang="en-GB" dirty="0"/>
              <a:t>Access and Benefit-Sharing (ABS)</a:t>
            </a:r>
          </a:p>
          <a:p>
            <a:pPr marL="457200" indent="-457200">
              <a:spcAft>
                <a:spcPts val="600"/>
              </a:spcAft>
              <a:buSzPct val="100000"/>
              <a:buFont typeface="+mj-lt"/>
              <a:buAutoNum type="arabicPeriod"/>
            </a:pPr>
            <a:r>
              <a:rPr lang="en-GB" dirty="0"/>
              <a:t>International ABS agreements</a:t>
            </a:r>
          </a:p>
          <a:p>
            <a:pPr marL="457200" indent="-457200">
              <a:spcAft>
                <a:spcPts val="600"/>
              </a:spcAft>
              <a:buSzPct val="100000"/>
              <a:buFont typeface="+mj-lt"/>
              <a:buAutoNum type="arabicPeriod"/>
            </a:pPr>
            <a:r>
              <a:rPr lang="en-GB" dirty="0"/>
              <a:t>Implementation of the Nagoya Protocol in the EU and NL</a:t>
            </a:r>
          </a:p>
          <a:p>
            <a:pPr marL="457200" indent="-457200">
              <a:spcAft>
                <a:spcPts val="600"/>
              </a:spcAft>
              <a:buSzPct val="100000"/>
              <a:buFont typeface="+mj-lt"/>
              <a:buAutoNum type="arabicPeriod"/>
            </a:pPr>
            <a:r>
              <a:rPr lang="en-GB" dirty="0"/>
              <a:t>Implications for users</a:t>
            </a:r>
          </a:p>
          <a:p>
            <a:pPr marL="457200" indent="-457200">
              <a:spcAft>
                <a:spcPts val="600"/>
              </a:spcAft>
              <a:buSzPct val="100000"/>
              <a:buFont typeface="+mj-lt"/>
              <a:buAutoNum type="arabicPeriod"/>
            </a:pPr>
            <a:r>
              <a:rPr lang="en-GB" dirty="0"/>
              <a:t>New developments</a:t>
            </a:r>
          </a:p>
          <a:p>
            <a:pPr marL="457200" indent="-457200">
              <a:spcAft>
                <a:spcPts val="600"/>
              </a:spcAft>
              <a:buSzPct val="100000"/>
              <a:buFont typeface="+mj-lt"/>
              <a:buAutoNum type="arabicPeriod"/>
            </a:pPr>
            <a:r>
              <a:rPr lang="en-GB" dirty="0">
                <a:solidFill>
                  <a:srgbClr val="FF0000"/>
                </a:solidFill>
              </a:rPr>
              <a:t>Key messages</a:t>
            </a:r>
          </a:p>
        </p:txBody>
      </p:sp>
      <p:pic>
        <p:nvPicPr>
          <p:cNvPr id="7" name="Picture Placeholder 55">
            <a:extLst>
              <a:ext uri="{FF2B5EF4-FFF2-40B4-BE49-F238E27FC236}">
                <a16:creationId xmlns:a16="http://schemas.microsoft.com/office/drawing/2014/main" id="{0E2A595A-A770-CC3A-0A95-AE0F6824D136}"/>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7031321" y="4005993"/>
            <a:ext cx="1822893" cy="1822893"/>
          </a:xfrm>
          <a:prstGeom prst="ellipse">
            <a:avLst/>
          </a:prstGeom>
        </p:spPr>
      </p:pic>
      <p:pic>
        <p:nvPicPr>
          <p:cNvPr id="8" name="Picture Placeholder 18" descr="A group of fish swimming in water&#10;&#10;Description automatically generated">
            <a:extLst>
              <a:ext uri="{FF2B5EF4-FFF2-40B4-BE49-F238E27FC236}">
                <a16:creationId xmlns:a16="http://schemas.microsoft.com/office/drawing/2014/main" id="{DCADAC07-A539-E018-BD58-8D8680094683}"/>
              </a:ext>
            </a:extLst>
          </p:cNvPr>
          <p:cNvPicPr>
            <a:picLocks noChangeAspect="1"/>
          </p:cNvPicPr>
          <p:nvPr/>
        </p:nvPicPr>
        <p:blipFill>
          <a:blip r:embed="rId4" cstate="print">
            <a:extLst>
              <a:ext uri="{28A0092B-C50C-407E-A947-70E740481C1C}">
                <a14:useLocalDpi xmlns:a14="http://schemas.microsoft.com/office/drawing/2010/main" val="0"/>
              </a:ext>
            </a:extLst>
          </a:blip>
          <a:srcRect l="16875" r="16875"/>
          <a:stretch>
            <a:fillRect/>
          </a:stretch>
        </p:blipFill>
        <p:spPr>
          <a:xfrm>
            <a:off x="7049197" y="1746291"/>
            <a:ext cx="1805017" cy="1822894"/>
          </a:xfrm>
          <a:prstGeom prst="ellipse">
            <a:avLst/>
          </a:prstGeom>
        </p:spPr>
      </p:pic>
    </p:spTree>
    <p:extLst>
      <p:ext uri="{BB962C8B-B14F-4D97-AF65-F5344CB8AC3E}">
        <p14:creationId xmlns:p14="http://schemas.microsoft.com/office/powerpoint/2010/main" val="24525571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93198" y="230188"/>
            <a:ext cx="8313917" cy="791650"/>
          </a:xfrm>
        </p:spPr>
        <p:txBody>
          <a:bodyPr/>
          <a:lstStyle/>
          <a:p>
            <a:r>
              <a:rPr lang="en-GB" dirty="0"/>
              <a:t>Key messages</a:t>
            </a:r>
          </a:p>
        </p:txBody>
      </p:sp>
      <p:sp>
        <p:nvSpPr>
          <p:cNvPr id="6" name="Tijdelijke aanduiding voor tekst 5"/>
          <p:cNvSpPr>
            <a:spLocks noGrp="1"/>
          </p:cNvSpPr>
          <p:nvPr>
            <p:ph type="body" sz="quarter" idx="17"/>
          </p:nvPr>
        </p:nvSpPr>
        <p:spPr>
          <a:xfrm>
            <a:off x="601363" y="1073527"/>
            <a:ext cx="8415222" cy="5627651"/>
          </a:xfrm>
        </p:spPr>
        <p:txBody>
          <a:bodyPr/>
          <a:lstStyle/>
          <a:p>
            <a:pPr marL="342900" indent="-342900">
              <a:lnSpc>
                <a:spcPts val="2400"/>
              </a:lnSpc>
              <a:spcBef>
                <a:spcPts val="900"/>
              </a:spcBef>
              <a:spcAft>
                <a:spcPts val="0"/>
              </a:spcAft>
              <a:buSzPct val="100000"/>
              <a:buFont typeface="+mj-lt"/>
              <a:buAutoNum type="arabicPeriod"/>
            </a:pPr>
            <a:r>
              <a:rPr lang="en-GB" sz="2000" dirty="0"/>
              <a:t>The concept of Access and Benefit Sharing (ABS) was already established by the Convention on Biological Diversity (CBD) in 1993.</a:t>
            </a:r>
          </a:p>
          <a:p>
            <a:pPr marL="342900" indent="-342900">
              <a:lnSpc>
                <a:spcPts val="2400"/>
              </a:lnSpc>
              <a:spcBef>
                <a:spcPts val="900"/>
              </a:spcBef>
              <a:spcAft>
                <a:spcPts val="0"/>
              </a:spcAft>
              <a:buSzPct val="100000"/>
              <a:buFont typeface="+mj-lt"/>
              <a:buAutoNum type="arabicPeriod"/>
            </a:pPr>
            <a:r>
              <a:rPr lang="en-GB" sz="2000" dirty="0"/>
              <a:t>The Nagoya Protocol, in force since 2014, obliges countries </a:t>
            </a:r>
            <a:r>
              <a:rPr lang="en-US" sz="2000" dirty="0"/>
              <a:t>where genetic resources are used to monitor compliance to ABS rules.</a:t>
            </a:r>
          </a:p>
          <a:p>
            <a:pPr marL="342900" indent="-342900">
              <a:lnSpc>
                <a:spcPts val="2400"/>
              </a:lnSpc>
              <a:spcBef>
                <a:spcPts val="900"/>
              </a:spcBef>
              <a:spcAft>
                <a:spcPts val="0"/>
              </a:spcAft>
              <a:buSzPct val="100000"/>
              <a:buFont typeface="+mj-lt"/>
              <a:buAutoNum type="arabicPeriod"/>
            </a:pPr>
            <a:r>
              <a:rPr lang="en-US" sz="2000" dirty="0"/>
              <a:t>The EU ABS Regulation,</a:t>
            </a:r>
            <a:r>
              <a:rPr lang="en-GB" sz="2000" dirty="0"/>
              <a:t> in force since 2014,</a:t>
            </a:r>
            <a:r>
              <a:rPr lang="en-US" sz="2000" dirty="0"/>
              <a:t> is a European law that implements the compliance aspects of the Nagoya Protocol in the EU. It contains obligations for users and for governments in the EU. </a:t>
            </a:r>
            <a:endParaRPr lang="nl-NL" sz="2000" dirty="0"/>
          </a:p>
          <a:p>
            <a:pPr marL="342900" indent="-342900">
              <a:lnSpc>
                <a:spcPts val="2400"/>
              </a:lnSpc>
              <a:spcBef>
                <a:spcPts val="900"/>
              </a:spcBef>
              <a:spcAft>
                <a:spcPts val="0"/>
              </a:spcAft>
              <a:buSzPct val="100000"/>
              <a:buFont typeface="+mj-lt"/>
              <a:buAutoNum type="arabicPeriod"/>
            </a:pPr>
            <a:r>
              <a:rPr lang="en-US" sz="2000" dirty="0"/>
              <a:t>According to the interpretation of the EU ABS Regulation, ‘utilization' may include basic research, applied research and/or product development.</a:t>
            </a:r>
          </a:p>
          <a:p>
            <a:pPr marL="342900" indent="-342900">
              <a:lnSpc>
                <a:spcPts val="2400"/>
              </a:lnSpc>
              <a:spcBef>
                <a:spcPts val="900"/>
              </a:spcBef>
              <a:spcAft>
                <a:spcPts val="0"/>
              </a:spcAft>
              <a:buSzPct val="100000"/>
              <a:buFont typeface="+mj-lt"/>
              <a:buAutoNum type="arabicPeriod"/>
            </a:pPr>
            <a:r>
              <a:rPr lang="en-US" sz="2000" dirty="0"/>
              <a:t>The EU Guidance document gives detailed explanations and examples related to the EU ABS Regulation.</a:t>
            </a:r>
            <a:endParaRPr lang="nl-NL" sz="2000" dirty="0"/>
          </a:p>
          <a:p>
            <a:pPr marL="342900" indent="-342900">
              <a:lnSpc>
                <a:spcPts val="2400"/>
              </a:lnSpc>
              <a:spcBef>
                <a:spcPts val="1800"/>
              </a:spcBef>
              <a:spcAft>
                <a:spcPts val="0"/>
              </a:spcAft>
              <a:buSzPct val="100000"/>
              <a:buFont typeface="+mj-lt"/>
              <a:buAutoNum type="arabicPeriod"/>
            </a:pPr>
            <a:endParaRPr lang="en-US" sz="2000" dirty="0"/>
          </a:p>
          <a:p>
            <a:pPr marL="342900" indent="-342900">
              <a:lnSpc>
                <a:spcPts val="2400"/>
              </a:lnSpc>
              <a:spcBef>
                <a:spcPts val="1800"/>
              </a:spcBef>
              <a:spcAft>
                <a:spcPts val="0"/>
              </a:spcAft>
              <a:buSzPct val="100000"/>
              <a:buFont typeface="+mj-lt"/>
              <a:buAutoNum type="arabicPeriod"/>
            </a:pPr>
            <a:endParaRPr lang="en-GB" sz="2000" dirty="0"/>
          </a:p>
          <a:p>
            <a:pPr lvl="1" indent="0">
              <a:lnSpc>
                <a:spcPts val="2400"/>
              </a:lnSpc>
              <a:spcBef>
                <a:spcPts val="600"/>
              </a:spcBef>
              <a:spcAft>
                <a:spcPts val="0"/>
              </a:spcAft>
              <a:buSzPct val="100000"/>
              <a:buNone/>
            </a:pPr>
            <a:endParaRPr lang="en-GB" sz="1600" i="1" dirty="0"/>
          </a:p>
          <a:p>
            <a:pPr marL="1268413" lvl="1">
              <a:lnSpc>
                <a:spcPts val="2400"/>
              </a:lnSpc>
              <a:spcBef>
                <a:spcPts val="600"/>
              </a:spcBef>
              <a:spcAft>
                <a:spcPts val="0"/>
              </a:spcAft>
              <a:buSzPct val="100000"/>
              <a:buFont typeface="Wingdings" panose="05000000000000000000" pitchFamily="2" charset="2"/>
              <a:buChar char="Ø"/>
            </a:pPr>
            <a:endParaRPr lang="en-GB" sz="1600" i="1" dirty="0"/>
          </a:p>
          <a:p>
            <a:pPr lvl="1" indent="0">
              <a:lnSpc>
                <a:spcPts val="2400"/>
              </a:lnSpc>
              <a:spcBef>
                <a:spcPts val="600"/>
              </a:spcBef>
              <a:spcAft>
                <a:spcPts val="0"/>
              </a:spcAft>
              <a:buSzPct val="100000"/>
              <a:buNone/>
            </a:pPr>
            <a:endParaRPr lang="en-GB" sz="1600" i="1" dirty="0"/>
          </a:p>
          <a:p>
            <a:pPr marL="342900" indent="-342900">
              <a:spcBef>
                <a:spcPts val="600"/>
              </a:spcBef>
              <a:spcAft>
                <a:spcPts val="600"/>
              </a:spcAft>
              <a:buSzPct val="100000"/>
              <a:buFont typeface="+mj-lt"/>
              <a:buAutoNum type="arabicPeriod"/>
            </a:pPr>
            <a:endParaRPr lang="nl-NL" sz="1800" b="1" dirty="0"/>
          </a:p>
          <a:p>
            <a:pPr marL="342900" indent="-342900">
              <a:spcAft>
                <a:spcPts val="600"/>
              </a:spcAft>
              <a:buSzPct val="100000"/>
              <a:buFont typeface="+mj-lt"/>
              <a:buAutoNum type="arabicPeriod"/>
            </a:pPr>
            <a:endParaRPr lang="nl-NL" sz="1800" dirty="0"/>
          </a:p>
          <a:p>
            <a:pPr marL="342900" indent="-342900">
              <a:spcAft>
                <a:spcPts val="600"/>
              </a:spcAft>
              <a:buSzPct val="100000"/>
              <a:buFont typeface="+mj-lt"/>
              <a:buAutoNum type="arabicPeriod"/>
            </a:pPr>
            <a:endParaRPr lang="nl-NL" sz="1800" dirty="0"/>
          </a:p>
          <a:p>
            <a:pPr marL="342900" indent="-342900">
              <a:buFont typeface="Arial" pitchFamily="34" charset="0"/>
              <a:buChar char="•"/>
            </a:pPr>
            <a:endParaRPr lang="nl-NL" sz="1800" dirty="0"/>
          </a:p>
        </p:txBody>
      </p:sp>
      <p:pic>
        <p:nvPicPr>
          <p:cNvPr id="10" name="Picture Placeholder 6">
            <a:extLst>
              <a:ext uri="{FF2B5EF4-FFF2-40B4-BE49-F238E27FC236}">
                <a16:creationId xmlns:a16="http://schemas.microsoft.com/office/drawing/2014/main" id="{E05E88C3-5AD5-4DB4-A943-914F6AB6F660}"/>
              </a:ext>
            </a:extLst>
          </p:cNvPr>
          <p:cNvPicPr>
            <a:picLocks noChangeAspect="1"/>
          </p:cNvPicPr>
          <p:nvPr/>
        </p:nvPicPr>
        <p:blipFill>
          <a:blip r:embed="rId3" cstate="print">
            <a:extLst>
              <a:ext uri="{28A0092B-C50C-407E-A947-70E740481C1C}">
                <a14:useLocalDpi xmlns:a14="http://schemas.microsoft.com/office/drawing/2010/main" val="0"/>
              </a:ext>
            </a:extLst>
          </a:blip>
          <a:srcRect l="16667" r="16667"/>
          <a:stretch/>
        </p:blipFill>
        <p:spPr bwMode="auto">
          <a:xfrm>
            <a:off x="7904828" y="126156"/>
            <a:ext cx="902206" cy="902206"/>
          </a:xfrm>
          <a:prstGeom prst="ellips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Placeholder 55">
            <a:extLst>
              <a:ext uri="{FF2B5EF4-FFF2-40B4-BE49-F238E27FC236}">
                <a16:creationId xmlns:a16="http://schemas.microsoft.com/office/drawing/2014/main" id="{32837974-E0C3-40F0-980D-78F1675B4C3F}"/>
              </a:ext>
            </a:extLst>
          </p:cNvPr>
          <p:cNvPicPr>
            <a:picLocks noChangeAspect="1"/>
          </p:cNvPicPr>
          <p:nvPr/>
        </p:nvPicPr>
        <p:blipFill>
          <a:blip r:embed="rId4" cstate="print">
            <a:extLst>
              <a:ext uri="{28A0092B-C50C-407E-A947-70E740481C1C}">
                <a14:useLocalDpi xmlns:a14="http://schemas.microsoft.com/office/drawing/2010/main" val="0"/>
              </a:ext>
            </a:extLst>
          </a:blip>
          <a:srcRect l="16875" r="16875"/>
          <a:stretch>
            <a:fillRect/>
          </a:stretch>
        </p:blipFill>
        <p:spPr>
          <a:xfrm>
            <a:off x="5844116" y="134227"/>
            <a:ext cx="887611" cy="887611"/>
          </a:xfrm>
          <a:prstGeom prst="ellipse">
            <a:avLst/>
          </a:prstGeom>
        </p:spPr>
      </p:pic>
      <p:pic>
        <p:nvPicPr>
          <p:cNvPr id="12" name="Picture Placeholder 65">
            <a:extLst>
              <a:ext uri="{FF2B5EF4-FFF2-40B4-BE49-F238E27FC236}">
                <a16:creationId xmlns:a16="http://schemas.microsoft.com/office/drawing/2014/main" id="{89538F3D-2E13-4578-BA36-373ED3432265}"/>
              </a:ext>
            </a:extLst>
          </p:cNvPr>
          <p:cNvPicPr>
            <a:picLocks noChangeAspect="1"/>
          </p:cNvPicPr>
          <p:nvPr/>
        </p:nvPicPr>
        <p:blipFill>
          <a:blip r:embed="rId5" cstate="print">
            <a:extLst>
              <a:ext uri="{28A0092B-C50C-407E-A947-70E740481C1C}">
                <a14:useLocalDpi xmlns:a14="http://schemas.microsoft.com/office/drawing/2010/main" val="0"/>
              </a:ext>
            </a:extLst>
          </a:blip>
          <a:srcRect l="12500" r="12500"/>
          <a:stretch/>
        </p:blipFill>
        <p:spPr bwMode="auto">
          <a:xfrm>
            <a:off x="7486782" y="119632"/>
            <a:ext cx="908729" cy="908729"/>
          </a:xfrm>
          <a:prstGeom prst="ellips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 name="Picture Placeholder 67">
            <a:extLst>
              <a:ext uri="{FF2B5EF4-FFF2-40B4-BE49-F238E27FC236}">
                <a16:creationId xmlns:a16="http://schemas.microsoft.com/office/drawing/2014/main" id="{16FF6731-CFB6-4BB6-9914-7EDA16983E22}"/>
              </a:ext>
            </a:extLst>
          </p:cNvPr>
          <p:cNvPicPr>
            <a:picLocks noChangeAspect="1"/>
          </p:cNvPicPr>
          <p:nvPr/>
        </p:nvPicPr>
        <p:blipFill>
          <a:blip r:embed="rId6" cstate="print">
            <a:extLst>
              <a:ext uri="{28A0092B-C50C-407E-A947-70E740481C1C}">
                <a14:useLocalDpi xmlns:a14="http://schemas.microsoft.com/office/drawing/2010/main" val="0"/>
              </a:ext>
            </a:extLst>
          </a:blip>
          <a:srcRect l="16875" r="16875"/>
          <a:stretch/>
        </p:blipFill>
        <p:spPr>
          <a:xfrm>
            <a:off x="6988183" y="119633"/>
            <a:ext cx="902206" cy="902206"/>
          </a:xfrm>
          <a:prstGeom prst="ellipse">
            <a:avLst/>
          </a:prstGeom>
        </p:spPr>
      </p:pic>
    </p:spTree>
    <p:extLst>
      <p:ext uri="{BB962C8B-B14F-4D97-AF65-F5344CB8AC3E}">
        <p14:creationId xmlns:p14="http://schemas.microsoft.com/office/powerpoint/2010/main" val="258892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93198" y="230188"/>
            <a:ext cx="8313917" cy="791650"/>
          </a:xfrm>
        </p:spPr>
        <p:txBody>
          <a:bodyPr/>
          <a:lstStyle/>
          <a:p>
            <a:r>
              <a:rPr lang="en-GB" dirty="0"/>
              <a:t>Key messages</a:t>
            </a:r>
          </a:p>
        </p:txBody>
      </p:sp>
      <p:sp>
        <p:nvSpPr>
          <p:cNvPr id="6" name="Tijdelijke aanduiding voor tekst 5"/>
          <p:cNvSpPr>
            <a:spLocks noGrp="1"/>
          </p:cNvSpPr>
          <p:nvPr>
            <p:ph type="body" sz="quarter" idx="17"/>
          </p:nvPr>
        </p:nvSpPr>
        <p:spPr>
          <a:xfrm>
            <a:off x="810417" y="1148085"/>
            <a:ext cx="7996617" cy="5359807"/>
          </a:xfrm>
        </p:spPr>
        <p:txBody>
          <a:bodyPr/>
          <a:lstStyle/>
          <a:p>
            <a:pPr marL="457200" indent="-457200">
              <a:lnSpc>
                <a:spcPts val="2400"/>
              </a:lnSpc>
              <a:spcAft>
                <a:spcPts val="0"/>
              </a:spcAft>
              <a:buSzPct val="100000"/>
              <a:buFont typeface="+mj-lt"/>
              <a:buAutoNum type="arabicPeriod" startAt="6"/>
            </a:pPr>
            <a:r>
              <a:rPr lang="en-US" sz="2000" dirty="0"/>
              <a:t>The ABS Regulation does not cover access rules of EU member states; these are decided upon by countries themselves.</a:t>
            </a:r>
          </a:p>
          <a:p>
            <a:pPr marL="457200" indent="-457200">
              <a:lnSpc>
                <a:spcPts val="2400"/>
              </a:lnSpc>
              <a:spcAft>
                <a:spcPts val="0"/>
              </a:spcAft>
              <a:buSzPct val="100000"/>
              <a:buFont typeface="+mj-lt"/>
              <a:buAutoNum type="arabicPeriod" startAt="6"/>
            </a:pPr>
            <a:r>
              <a:rPr lang="en-US" sz="2000" dirty="0"/>
              <a:t>Access to Dutch genetic resources is not regulated: Prior Informed Consent (PIC) is not needed.</a:t>
            </a:r>
          </a:p>
          <a:p>
            <a:pPr marL="457200" indent="-457200">
              <a:lnSpc>
                <a:spcPts val="2400"/>
              </a:lnSpc>
              <a:spcAft>
                <a:spcPts val="0"/>
              </a:spcAft>
              <a:buSzPct val="100000"/>
              <a:buFont typeface="+mj-lt"/>
              <a:buAutoNum type="arabicPeriod" startAt="6"/>
            </a:pPr>
            <a:r>
              <a:rPr lang="en-US" sz="2000" dirty="0"/>
              <a:t>National legislation in non-EU provider countries may go further than the EU ABS Regulation.</a:t>
            </a:r>
          </a:p>
          <a:p>
            <a:pPr marL="457200" indent="-457200">
              <a:lnSpc>
                <a:spcPts val="2400"/>
              </a:lnSpc>
              <a:spcAft>
                <a:spcPts val="0"/>
              </a:spcAft>
              <a:buSzPct val="100000"/>
              <a:buFont typeface="+mj-lt"/>
              <a:buAutoNum type="arabicPeriod" startAt="6"/>
            </a:pPr>
            <a:r>
              <a:rPr lang="en-US" sz="2000" dirty="0"/>
              <a:t>“Digital Sequence Information” (“DSI”) does not fall under the Nagoya Protocol and the EU ABS regulation, but a multilateral ABS-system for DSI will be established under the CBD.</a:t>
            </a:r>
          </a:p>
          <a:p>
            <a:pPr marL="457200" indent="-457200">
              <a:lnSpc>
                <a:spcPts val="2400"/>
              </a:lnSpc>
              <a:spcAft>
                <a:spcPts val="0"/>
              </a:spcAft>
              <a:buSzPct val="100000"/>
              <a:buFont typeface="+mj-lt"/>
              <a:buAutoNum type="arabicPeriod" startAt="6"/>
            </a:pPr>
            <a:r>
              <a:rPr lang="en-US" sz="2000" dirty="0"/>
              <a:t>The BBNJ Treaty (“Treaty of the High Seas”), adopted in 2023 but not yet in force, will cover genetic resources in marine areas beyond national jurisdiction.</a:t>
            </a:r>
          </a:p>
          <a:p>
            <a:pPr marL="457200" indent="-457200">
              <a:lnSpc>
                <a:spcPts val="2400"/>
              </a:lnSpc>
              <a:spcBef>
                <a:spcPts val="600"/>
              </a:spcBef>
              <a:spcAft>
                <a:spcPts val="0"/>
              </a:spcAft>
              <a:buSzPct val="100000"/>
              <a:buFont typeface="+mj-lt"/>
              <a:buAutoNum type="arabicPeriod" startAt="6"/>
            </a:pPr>
            <a:endParaRPr lang="en-US" sz="2000" dirty="0"/>
          </a:p>
          <a:p>
            <a:pPr marL="457200" indent="-457200">
              <a:lnSpc>
                <a:spcPts val="2400"/>
              </a:lnSpc>
              <a:spcBef>
                <a:spcPts val="600"/>
              </a:spcBef>
              <a:spcAft>
                <a:spcPts val="0"/>
              </a:spcAft>
              <a:buSzPct val="100000"/>
              <a:buFont typeface="+mj-lt"/>
              <a:buAutoNum type="arabicPeriod" startAt="6"/>
            </a:pPr>
            <a:endParaRPr lang="nl-NL" sz="1800" dirty="0"/>
          </a:p>
        </p:txBody>
      </p:sp>
      <p:pic>
        <p:nvPicPr>
          <p:cNvPr id="11" name="Picture Placeholder 55">
            <a:extLst>
              <a:ext uri="{FF2B5EF4-FFF2-40B4-BE49-F238E27FC236}">
                <a16:creationId xmlns:a16="http://schemas.microsoft.com/office/drawing/2014/main" id="{5677CC2D-5638-480E-8716-BFD63E9FD79B}"/>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5751495" y="134227"/>
            <a:ext cx="973710" cy="973710"/>
          </a:xfrm>
          <a:prstGeom prst="ellipse">
            <a:avLst/>
          </a:prstGeom>
        </p:spPr>
      </p:pic>
      <p:pic>
        <p:nvPicPr>
          <p:cNvPr id="14" name="Picture Placeholder 55">
            <a:extLst>
              <a:ext uri="{FF2B5EF4-FFF2-40B4-BE49-F238E27FC236}">
                <a16:creationId xmlns:a16="http://schemas.microsoft.com/office/drawing/2014/main" id="{EA98A0C4-4DE0-405F-89BF-3D1F3478FE97}"/>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5758018" y="134227"/>
            <a:ext cx="973710" cy="973710"/>
          </a:xfrm>
          <a:prstGeom prst="ellipse">
            <a:avLst/>
          </a:prstGeom>
        </p:spPr>
      </p:pic>
      <p:pic>
        <p:nvPicPr>
          <p:cNvPr id="8" name="Picture Placeholder 6">
            <a:extLst>
              <a:ext uri="{FF2B5EF4-FFF2-40B4-BE49-F238E27FC236}">
                <a16:creationId xmlns:a16="http://schemas.microsoft.com/office/drawing/2014/main" id="{0838AB01-B4DE-794C-DEF1-F3AD9C5E7EDF}"/>
              </a:ext>
            </a:extLst>
          </p:cNvPr>
          <p:cNvPicPr>
            <a:picLocks noChangeAspect="1"/>
          </p:cNvPicPr>
          <p:nvPr/>
        </p:nvPicPr>
        <p:blipFill>
          <a:blip r:embed="rId4" cstate="print">
            <a:extLst>
              <a:ext uri="{28A0092B-C50C-407E-A947-70E740481C1C}">
                <a14:useLocalDpi xmlns:a14="http://schemas.microsoft.com/office/drawing/2010/main" val="0"/>
              </a:ext>
            </a:extLst>
          </a:blip>
          <a:srcRect l="16667" r="16667"/>
          <a:stretch/>
        </p:blipFill>
        <p:spPr bwMode="auto">
          <a:xfrm>
            <a:off x="7812205" y="126155"/>
            <a:ext cx="994829" cy="994829"/>
          </a:xfrm>
          <a:prstGeom prst="ellips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 name="Picture Placeholder 65">
            <a:extLst>
              <a:ext uri="{FF2B5EF4-FFF2-40B4-BE49-F238E27FC236}">
                <a16:creationId xmlns:a16="http://schemas.microsoft.com/office/drawing/2014/main" id="{5C230816-9528-436C-4F08-F7072BB40D28}"/>
              </a:ext>
            </a:extLst>
          </p:cNvPr>
          <p:cNvPicPr>
            <a:picLocks noChangeAspect="1"/>
          </p:cNvPicPr>
          <p:nvPr/>
        </p:nvPicPr>
        <p:blipFill>
          <a:blip r:embed="rId5" cstate="print">
            <a:extLst>
              <a:ext uri="{28A0092B-C50C-407E-A947-70E740481C1C}">
                <a14:useLocalDpi xmlns:a14="http://schemas.microsoft.com/office/drawing/2010/main" val="0"/>
              </a:ext>
            </a:extLst>
          </a:blip>
          <a:srcRect l="12500" r="12500"/>
          <a:stretch/>
        </p:blipFill>
        <p:spPr bwMode="auto">
          <a:xfrm>
            <a:off x="7394160" y="119632"/>
            <a:ext cx="1001352" cy="1001352"/>
          </a:xfrm>
          <a:prstGeom prst="ellips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7" name="Picture Placeholder 67">
            <a:extLst>
              <a:ext uri="{FF2B5EF4-FFF2-40B4-BE49-F238E27FC236}">
                <a16:creationId xmlns:a16="http://schemas.microsoft.com/office/drawing/2014/main" id="{9591A6CE-5740-0DE8-5353-13057BCB6EB2}"/>
              </a:ext>
            </a:extLst>
          </p:cNvPr>
          <p:cNvPicPr>
            <a:picLocks noChangeAspect="1"/>
          </p:cNvPicPr>
          <p:nvPr/>
        </p:nvPicPr>
        <p:blipFill>
          <a:blip r:embed="rId6" cstate="print">
            <a:extLst>
              <a:ext uri="{28A0092B-C50C-407E-A947-70E740481C1C}">
                <a14:useLocalDpi xmlns:a14="http://schemas.microsoft.com/office/drawing/2010/main" val="0"/>
              </a:ext>
            </a:extLst>
          </a:blip>
          <a:srcRect l="16875" r="16875"/>
          <a:stretch/>
        </p:blipFill>
        <p:spPr>
          <a:xfrm>
            <a:off x="6902084" y="119632"/>
            <a:ext cx="988305" cy="988305"/>
          </a:xfrm>
          <a:prstGeom prst="ellipse">
            <a:avLst/>
          </a:prstGeom>
        </p:spPr>
      </p:pic>
    </p:spTree>
    <p:extLst>
      <p:ext uri="{BB962C8B-B14F-4D97-AF65-F5344CB8AC3E}">
        <p14:creationId xmlns:p14="http://schemas.microsoft.com/office/powerpoint/2010/main" val="152204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nl-NL" dirty="0"/>
              <a:t>More information</a:t>
            </a:r>
          </a:p>
        </p:txBody>
      </p:sp>
      <p:sp>
        <p:nvSpPr>
          <p:cNvPr id="3" name="Text Placeholder 2"/>
          <p:cNvSpPr>
            <a:spLocks noGrp="1"/>
          </p:cNvSpPr>
          <p:nvPr>
            <p:ph type="body" sz="quarter" idx="10"/>
          </p:nvPr>
        </p:nvSpPr>
        <p:spPr>
          <a:xfrm>
            <a:off x="791413" y="1525118"/>
            <a:ext cx="7158102" cy="5227608"/>
          </a:xfrm>
        </p:spPr>
        <p:txBody>
          <a:bodyPr/>
          <a:lstStyle/>
          <a:p>
            <a:r>
              <a:rPr lang="en-GB" sz="2000" dirty="0"/>
              <a:t>Website CBD / Nagoya Protocol (</a:t>
            </a:r>
            <a:r>
              <a:rPr lang="en-GB" sz="2000" dirty="0">
                <a:hlinkClick r:id="rId3"/>
              </a:rPr>
              <a:t>www.cbd.int</a:t>
            </a:r>
            <a:r>
              <a:rPr lang="en-GB" sz="2000" dirty="0"/>
              <a:t>)</a:t>
            </a:r>
          </a:p>
          <a:p>
            <a:pPr lvl="1">
              <a:lnSpc>
                <a:spcPts val="2200"/>
              </a:lnSpc>
              <a:spcBef>
                <a:spcPts val="300"/>
              </a:spcBef>
              <a:buFont typeface="Wingdings" panose="05000000000000000000" pitchFamily="2" charset="2"/>
              <a:buChar char="Ø"/>
            </a:pPr>
            <a:r>
              <a:rPr lang="en-GB" sz="1600" dirty="0"/>
              <a:t>maintained by CBD/NP </a:t>
            </a:r>
          </a:p>
          <a:p>
            <a:pPr lvl="1">
              <a:lnSpc>
                <a:spcPts val="2200"/>
              </a:lnSpc>
              <a:spcBef>
                <a:spcPts val="300"/>
              </a:spcBef>
              <a:buFont typeface="Wingdings" panose="05000000000000000000" pitchFamily="2" charset="2"/>
              <a:buChar char="Ø"/>
            </a:pPr>
            <a:r>
              <a:rPr lang="en-GB" sz="1600" dirty="0"/>
              <a:t>lists of Parties to CBD and NP and contact points</a:t>
            </a:r>
          </a:p>
          <a:p>
            <a:pPr lvl="1">
              <a:lnSpc>
                <a:spcPts val="2200"/>
              </a:lnSpc>
              <a:spcBef>
                <a:spcPts val="300"/>
              </a:spcBef>
              <a:buFont typeface="Wingdings" panose="05000000000000000000" pitchFamily="2" charset="2"/>
              <a:buChar char="Ø"/>
            </a:pPr>
            <a:r>
              <a:rPr lang="en-GB" sz="1600" dirty="0"/>
              <a:t>Information on meetings and processes</a:t>
            </a:r>
          </a:p>
          <a:p>
            <a:pPr>
              <a:spcBef>
                <a:spcPts val="1800"/>
              </a:spcBef>
            </a:pPr>
            <a:r>
              <a:rPr lang="en-GB" sz="2000" dirty="0"/>
              <a:t>ABS Clearing House (</a:t>
            </a:r>
            <a:r>
              <a:rPr lang="en-GB" sz="2000" dirty="0">
                <a:hlinkClick r:id="rId4"/>
              </a:rPr>
              <a:t>absch.cbd.int/</a:t>
            </a:r>
            <a:r>
              <a:rPr lang="en-GB" sz="2000" dirty="0"/>
              <a:t>)</a:t>
            </a:r>
            <a:endParaRPr lang="en-GB" sz="2000" dirty="0">
              <a:hlinkClick r:id="rId5">
                <a:extLst>
                  <a:ext uri="{A12FA001-AC4F-418D-AE19-62706E023703}">
                    <ahyp:hlinkClr xmlns:ahyp="http://schemas.microsoft.com/office/drawing/2018/hyperlinkcolor" val="tx"/>
                  </a:ext>
                </a:extLst>
              </a:hlinkClick>
            </a:endParaRPr>
          </a:p>
          <a:p>
            <a:pPr lvl="1">
              <a:lnSpc>
                <a:spcPts val="2200"/>
              </a:lnSpc>
              <a:spcBef>
                <a:spcPts val="300"/>
              </a:spcBef>
              <a:buFont typeface="Wingdings" panose="05000000000000000000" pitchFamily="2" charset="2"/>
              <a:buChar char="Ø"/>
            </a:pPr>
            <a:r>
              <a:rPr lang="en-GB" sz="1600" dirty="0"/>
              <a:t>maintained by CBD/NP </a:t>
            </a:r>
          </a:p>
          <a:p>
            <a:pPr lvl="1">
              <a:lnSpc>
                <a:spcPts val="2200"/>
              </a:lnSpc>
              <a:spcBef>
                <a:spcPts val="300"/>
              </a:spcBef>
              <a:buFont typeface="Wingdings" panose="05000000000000000000" pitchFamily="2" charset="2"/>
              <a:buChar char="Ø"/>
            </a:pPr>
            <a:r>
              <a:rPr lang="en-GB" sz="1600" dirty="0"/>
              <a:t>country information (contact persons, laws)</a:t>
            </a:r>
          </a:p>
          <a:p>
            <a:pPr>
              <a:spcBef>
                <a:spcPts val="1800"/>
              </a:spcBef>
            </a:pPr>
            <a:r>
              <a:rPr lang="en-GB" sz="2000" dirty="0"/>
              <a:t>Website of BBNJ (</a:t>
            </a:r>
            <a:r>
              <a:rPr lang="en-GB" sz="2000" dirty="0">
                <a:hlinkClick r:id="rId6"/>
              </a:rPr>
              <a:t>https://www.un.org/bbnjagreement/en</a:t>
            </a:r>
            <a:r>
              <a:rPr lang="en-GB" sz="2000" dirty="0"/>
              <a:t>)</a:t>
            </a:r>
          </a:p>
          <a:p>
            <a:pPr lvl="1">
              <a:spcBef>
                <a:spcPts val="300"/>
              </a:spcBef>
              <a:buFont typeface="Wingdings" panose="05000000000000000000" pitchFamily="2" charset="2"/>
              <a:buChar char="Ø"/>
            </a:pPr>
            <a:r>
              <a:rPr lang="en-GB" sz="1600" dirty="0"/>
              <a:t>maintained by United Nations </a:t>
            </a:r>
          </a:p>
          <a:p>
            <a:pPr lvl="1">
              <a:spcBef>
                <a:spcPts val="300"/>
              </a:spcBef>
              <a:buFont typeface="Wingdings" panose="05000000000000000000" pitchFamily="2" charset="2"/>
              <a:buChar char="Ø"/>
            </a:pPr>
            <a:r>
              <a:rPr lang="en-GB" sz="1600" dirty="0"/>
              <a:t>Information on BBNJ, including text of the agreement</a:t>
            </a:r>
          </a:p>
          <a:p>
            <a:pPr marL="696913" lvl="1" indent="0">
              <a:buNone/>
            </a:pPr>
            <a:endParaRPr lang="en-GB" sz="2000" dirty="0"/>
          </a:p>
          <a:p>
            <a:pPr marL="0" indent="0">
              <a:spcBef>
                <a:spcPts val="900"/>
              </a:spcBef>
              <a:buNone/>
            </a:pPr>
            <a:endParaRPr lang="en-GB" sz="1600" dirty="0"/>
          </a:p>
        </p:txBody>
      </p:sp>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2201" y="2448183"/>
            <a:ext cx="2512237" cy="1771650"/>
          </a:xfrm>
          <a:prstGeom prst="rect">
            <a:avLst/>
          </a:prstGeom>
        </p:spPr>
      </p:pic>
    </p:spTree>
    <p:extLst>
      <p:ext uri="{BB962C8B-B14F-4D97-AF65-F5344CB8AC3E}">
        <p14:creationId xmlns:p14="http://schemas.microsoft.com/office/powerpoint/2010/main" val="26275207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nl-NL" dirty="0"/>
              <a:t>More information</a:t>
            </a:r>
          </a:p>
        </p:txBody>
      </p:sp>
      <p:sp>
        <p:nvSpPr>
          <p:cNvPr id="3" name="Text Placeholder 2"/>
          <p:cNvSpPr>
            <a:spLocks noGrp="1"/>
          </p:cNvSpPr>
          <p:nvPr>
            <p:ph type="body" sz="quarter" idx="10"/>
          </p:nvPr>
        </p:nvSpPr>
        <p:spPr>
          <a:xfrm>
            <a:off x="606767" y="1511838"/>
            <a:ext cx="8212545" cy="5227608"/>
          </a:xfrm>
        </p:spPr>
        <p:txBody>
          <a:bodyPr/>
          <a:lstStyle/>
          <a:p>
            <a:pPr>
              <a:spcBef>
                <a:spcPts val="900"/>
              </a:spcBef>
            </a:pPr>
            <a:r>
              <a:rPr lang="en-GB" sz="2000" dirty="0"/>
              <a:t>ABS website of the EU (</a:t>
            </a:r>
            <a:r>
              <a:rPr lang="en-GB" sz="2000" dirty="0">
                <a:hlinkClick r:id="rId3"/>
              </a:rPr>
              <a:t>http://ec.europa.eu/environment/nature/biodiversity/international/abs/legislation_en.htm</a:t>
            </a:r>
            <a:r>
              <a:rPr lang="en-GB" sz="2000" dirty="0"/>
              <a:t>)</a:t>
            </a:r>
          </a:p>
          <a:p>
            <a:pPr lvl="1">
              <a:lnSpc>
                <a:spcPts val="2200"/>
              </a:lnSpc>
              <a:spcBef>
                <a:spcPts val="300"/>
              </a:spcBef>
              <a:buFont typeface="Wingdings" panose="05000000000000000000" pitchFamily="2" charset="2"/>
              <a:buChar char="Ø"/>
            </a:pPr>
            <a:r>
              <a:rPr lang="en-GB" sz="1600" dirty="0"/>
              <a:t>maintained by European Commission</a:t>
            </a:r>
          </a:p>
          <a:p>
            <a:pPr lvl="1">
              <a:lnSpc>
                <a:spcPts val="2200"/>
              </a:lnSpc>
              <a:spcBef>
                <a:spcPts val="300"/>
              </a:spcBef>
              <a:buFont typeface="Wingdings" panose="05000000000000000000" pitchFamily="2" charset="2"/>
              <a:buChar char="Ø"/>
            </a:pPr>
            <a:r>
              <a:rPr lang="en-GB" sz="1600" dirty="0"/>
              <a:t>information on EU rules</a:t>
            </a:r>
          </a:p>
          <a:p>
            <a:pPr lvl="1">
              <a:lnSpc>
                <a:spcPts val="2200"/>
              </a:lnSpc>
              <a:spcBef>
                <a:spcPts val="300"/>
              </a:spcBef>
              <a:buFont typeface="Wingdings" panose="05000000000000000000" pitchFamily="2" charset="2"/>
              <a:buChar char="Ø"/>
            </a:pPr>
            <a:r>
              <a:rPr lang="en-GB" sz="1600" dirty="0"/>
              <a:t>EU registers of collections and recognized ‘best practices’</a:t>
            </a:r>
          </a:p>
          <a:p>
            <a:pPr>
              <a:spcBef>
                <a:spcPts val="1800"/>
              </a:spcBef>
            </a:pPr>
            <a:r>
              <a:rPr lang="en-GB" sz="2000" dirty="0"/>
              <a:t>Website of National Focal Point NL (</a:t>
            </a:r>
            <a:r>
              <a:rPr lang="en-GB" sz="2000" dirty="0">
                <a:hlinkClick r:id="rId4"/>
              </a:rPr>
              <a:t>www.absfocalpoint.nl</a:t>
            </a:r>
            <a:r>
              <a:rPr lang="en-GB" sz="2000" dirty="0"/>
              <a:t>)</a:t>
            </a:r>
          </a:p>
          <a:p>
            <a:pPr lvl="1">
              <a:lnSpc>
                <a:spcPts val="2200"/>
              </a:lnSpc>
              <a:spcBef>
                <a:spcPts val="300"/>
              </a:spcBef>
              <a:buFont typeface="Wingdings" panose="05000000000000000000" pitchFamily="2" charset="2"/>
              <a:buChar char="Ø"/>
            </a:pPr>
            <a:r>
              <a:rPr lang="en-GB" sz="1600" dirty="0"/>
              <a:t>bilingual (Dutch/English)</a:t>
            </a:r>
          </a:p>
          <a:p>
            <a:pPr lvl="1">
              <a:lnSpc>
                <a:spcPts val="2200"/>
              </a:lnSpc>
              <a:spcBef>
                <a:spcPts val="300"/>
              </a:spcBef>
              <a:buFont typeface="Wingdings" panose="05000000000000000000" pitchFamily="2" charset="2"/>
              <a:buChar char="Ø"/>
            </a:pPr>
            <a:r>
              <a:rPr lang="en-GB" sz="1600" dirty="0"/>
              <a:t>information on rules and what to do</a:t>
            </a:r>
          </a:p>
          <a:p>
            <a:pPr lvl="1">
              <a:lnSpc>
                <a:spcPts val="2200"/>
              </a:lnSpc>
              <a:spcBef>
                <a:spcPts val="300"/>
              </a:spcBef>
              <a:buFont typeface="Wingdings" panose="05000000000000000000" pitchFamily="2" charset="2"/>
              <a:buChar char="Ø"/>
            </a:pPr>
            <a:r>
              <a:rPr lang="en-GB" sz="1600" dirty="0"/>
              <a:t>interactive help tool</a:t>
            </a:r>
          </a:p>
          <a:p>
            <a:pPr lvl="1">
              <a:lnSpc>
                <a:spcPts val="2200"/>
              </a:lnSpc>
              <a:spcBef>
                <a:spcPts val="300"/>
              </a:spcBef>
              <a:buFont typeface="Wingdings" panose="05000000000000000000" pitchFamily="2" charset="2"/>
              <a:buChar char="Ø"/>
            </a:pPr>
            <a:r>
              <a:rPr lang="en-GB" sz="1600" dirty="0"/>
              <a:t>news articles on new developments (e.g. DSI)</a:t>
            </a:r>
          </a:p>
          <a:p>
            <a:pPr lvl="1">
              <a:lnSpc>
                <a:spcPts val="2200"/>
              </a:lnSpc>
              <a:spcBef>
                <a:spcPts val="300"/>
              </a:spcBef>
              <a:buFont typeface="Wingdings" panose="05000000000000000000" pitchFamily="2" charset="2"/>
              <a:buChar char="Ø"/>
            </a:pPr>
            <a:r>
              <a:rPr lang="en-GB" sz="1600" dirty="0"/>
              <a:t>subscription to ABS newsletter</a:t>
            </a:r>
          </a:p>
          <a:p>
            <a:pPr lvl="1">
              <a:lnSpc>
                <a:spcPts val="2200"/>
              </a:lnSpc>
              <a:spcBef>
                <a:spcPts val="300"/>
              </a:spcBef>
              <a:buFont typeface="Wingdings" panose="05000000000000000000" pitchFamily="2" charset="2"/>
              <a:buChar char="Ø"/>
            </a:pPr>
            <a:r>
              <a:rPr lang="en-GB" sz="1600" dirty="0"/>
              <a:t>FAQ</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433" y="4365991"/>
            <a:ext cx="2512237" cy="1771650"/>
          </a:xfrm>
          <a:prstGeom prst="rect">
            <a:avLst/>
          </a:prstGeom>
        </p:spPr>
      </p:pic>
    </p:spTree>
    <p:extLst>
      <p:ext uri="{BB962C8B-B14F-4D97-AF65-F5344CB8AC3E}">
        <p14:creationId xmlns:p14="http://schemas.microsoft.com/office/powerpoint/2010/main" val="1003277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jdelijke aanduiding voor tekst 4"/>
          <p:cNvSpPr>
            <a:spLocks noGrp="1"/>
          </p:cNvSpPr>
          <p:nvPr>
            <p:ph type="body" sz="quarter" idx="18"/>
          </p:nvPr>
        </p:nvSpPr>
        <p:spPr>
          <a:xfrm>
            <a:off x="781074" y="600957"/>
            <a:ext cx="8814816" cy="1195326"/>
          </a:xfrm>
        </p:spPr>
        <p:txBody>
          <a:bodyPr/>
          <a:lstStyle/>
          <a:p>
            <a:endParaRPr lang="nl-NL" sz="5400" dirty="0"/>
          </a:p>
          <a:p>
            <a:r>
              <a:rPr lang="en-GB" sz="4000" dirty="0"/>
              <a:t>Thank you for your attention!</a:t>
            </a:r>
          </a:p>
          <a:p>
            <a:endParaRPr lang="en-GB" sz="2400" dirty="0"/>
          </a:p>
          <a:p>
            <a:endParaRPr lang="nl-NL" sz="3200" dirty="0"/>
          </a:p>
        </p:txBody>
      </p:sp>
      <p:sp>
        <p:nvSpPr>
          <p:cNvPr id="8" name="Tijdelijke aanduiding voor tekst 4">
            <a:extLst>
              <a:ext uri="{FF2B5EF4-FFF2-40B4-BE49-F238E27FC236}">
                <a16:creationId xmlns:a16="http://schemas.microsoft.com/office/drawing/2014/main" id="{90A3E3D4-3D97-4876-9A04-4597577FF3DC}"/>
              </a:ext>
            </a:extLst>
          </p:cNvPr>
          <p:cNvSpPr txBox="1">
            <a:spLocks/>
          </p:cNvSpPr>
          <p:nvPr/>
        </p:nvSpPr>
        <p:spPr bwMode="auto">
          <a:xfrm>
            <a:off x="5537568" y="1789518"/>
            <a:ext cx="3428976" cy="988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noAutofit/>
          </a:bodyPr>
          <a:lstStyle>
            <a:lvl1pPr marL="0" indent="0" algn="l" rtl="0" fontAlgn="base">
              <a:lnSpc>
                <a:spcPts val="2500"/>
              </a:lnSpc>
              <a:spcBef>
                <a:spcPts val="1200"/>
              </a:spcBef>
              <a:spcAft>
                <a:spcPct val="0"/>
              </a:spcAft>
              <a:buClr>
                <a:schemeClr val="bg2"/>
              </a:buClr>
              <a:buSzPct val="140000"/>
              <a:buFont typeface="Wingdings" pitchFamily="2" charset="2"/>
              <a:buNone/>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l-NL" sz="2000" dirty="0"/>
              <a:t>www.absfocalpoint.nl</a:t>
            </a:r>
          </a:p>
          <a:p>
            <a:r>
              <a:rPr lang="nl-NL" sz="2000" dirty="0"/>
              <a:t>NagoyaNL@wur.nl</a:t>
            </a:r>
          </a:p>
          <a:p>
            <a:endParaRPr lang="nl-NL" sz="2000" dirty="0"/>
          </a:p>
          <a:p>
            <a:endParaRPr lang="nl-NL" sz="2400" dirty="0"/>
          </a:p>
          <a:p>
            <a:endParaRPr lang="nl-NL" sz="3200" dirty="0"/>
          </a:p>
        </p:txBody>
      </p:sp>
      <p:pic>
        <p:nvPicPr>
          <p:cNvPr id="2" name="Picture Placeholder 55">
            <a:extLst>
              <a:ext uri="{FF2B5EF4-FFF2-40B4-BE49-F238E27FC236}">
                <a16:creationId xmlns:a16="http://schemas.microsoft.com/office/drawing/2014/main" id="{E7717365-85EB-1BF0-1487-B6F3A145EFE7}"/>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625010" y="3281330"/>
            <a:ext cx="2674177" cy="2674177"/>
          </a:xfrm>
          <a:prstGeom prst="ellipse">
            <a:avLst/>
          </a:prstGeom>
        </p:spPr>
      </p:pic>
      <p:pic>
        <p:nvPicPr>
          <p:cNvPr id="5" name="Picture Placeholder 6">
            <a:extLst>
              <a:ext uri="{FF2B5EF4-FFF2-40B4-BE49-F238E27FC236}">
                <a16:creationId xmlns:a16="http://schemas.microsoft.com/office/drawing/2014/main" id="{1FFAB27E-2947-9DB4-C06F-FFF570A76926}"/>
              </a:ext>
            </a:extLst>
          </p:cNvPr>
          <p:cNvPicPr>
            <a:picLocks noChangeAspect="1"/>
          </p:cNvPicPr>
          <p:nvPr/>
        </p:nvPicPr>
        <p:blipFill>
          <a:blip r:embed="rId4" cstate="print">
            <a:extLst>
              <a:ext uri="{28A0092B-C50C-407E-A947-70E740481C1C}">
                <a14:useLocalDpi xmlns:a14="http://schemas.microsoft.com/office/drawing/2010/main" val="0"/>
              </a:ext>
            </a:extLst>
          </a:blip>
          <a:srcRect l="16667" r="16667"/>
          <a:stretch/>
        </p:blipFill>
        <p:spPr bwMode="auto">
          <a:xfrm>
            <a:off x="6241904" y="3228148"/>
            <a:ext cx="2674177" cy="2674177"/>
          </a:xfrm>
          <a:prstGeom prst="ellips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Placeholder 15" descr="A pile of mussels on the ground&#10;&#10;Description automatically generated">
            <a:extLst>
              <a:ext uri="{FF2B5EF4-FFF2-40B4-BE49-F238E27FC236}">
                <a16:creationId xmlns:a16="http://schemas.microsoft.com/office/drawing/2014/main" id="{AFEEA05A-7037-653D-9264-3A271FC47469}"/>
              </a:ext>
            </a:extLst>
          </p:cNvPr>
          <p:cNvPicPr>
            <a:picLocks noChangeAspect="1"/>
          </p:cNvPicPr>
          <p:nvPr/>
        </p:nvPicPr>
        <p:blipFill>
          <a:blip r:embed="rId5" cstate="print">
            <a:extLst>
              <a:ext uri="{28A0092B-C50C-407E-A947-70E740481C1C}">
                <a14:useLocalDpi xmlns:a14="http://schemas.microsoft.com/office/drawing/2010/main" val="0"/>
              </a:ext>
            </a:extLst>
          </a:blip>
          <a:srcRect l="12500" r="12500"/>
          <a:stretch>
            <a:fillRect/>
          </a:stretch>
        </p:blipFill>
        <p:spPr bwMode="auto">
          <a:xfrm>
            <a:off x="4918075" y="3254375"/>
            <a:ext cx="2647950" cy="2647950"/>
          </a:xfrm>
          <a:prstGeom prst="ellipse">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8" descr="A group of fish swimming in water&#10;&#10;Description automatically generated">
            <a:extLst>
              <a:ext uri="{FF2B5EF4-FFF2-40B4-BE49-F238E27FC236}">
                <a16:creationId xmlns:a16="http://schemas.microsoft.com/office/drawing/2014/main" id="{EA7BF47A-62EE-702F-3CEE-8207076BE0CE}"/>
              </a:ext>
            </a:extLst>
          </p:cNvPr>
          <p:cNvPicPr>
            <a:picLocks noChangeAspect="1"/>
          </p:cNvPicPr>
          <p:nvPr/>
        </p:nvPicPr>
        <p:blipFill>
          <a:blip r:embed="rId6">
            <a:extLst>
              <a:ext uri="{28A0092B-C50C-407E-A947-70E740481C1C}">
                <a14:useLocalDpi xmlns:a14="http://schemas.microsoft.com/office/drawing/2010/main" val="0"/>
              </a:ext>
            </a:extLst>
          </a:blip>
          <a:srcRect l="16875" r="16875"/>
          <a:stretch>
            <a:fillRect/>
          </a:stretch>
        </p:blipFill>
        <p:spPr bwMode="auto">
          <a:xfrm>
            <a:off x="3593954" y="3228148"/>
            <a:ext cx="2647950" cy="2674176"/>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47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ABS is relatively new</a:t>
            </a:r>
          </a:p>
        </p:txBody>
      </p:sp>
      <p:sp>
        <p:nvSpPr>
          <p:cNvPr id="3" name="Text Placeholder 2"/>
          <p:cNvSpPr>
            <a:spLocks noGrp="1"/>
          </p:cNvSpPr>
          <p:nvPr>
            <p:ph type="body" sz="quarter" idx="10"/>
          </p:nvPr>
        </p:nvSpPr>
        <p:spPr>
          <a:xfrm>
            <a:off x="872384" y="1164358"/>
            <a:ext cx="7842991" cy="5463454"/>
          </a:xfrm>
        </p:spPr>
        <p:txBody>
          <a:bodyPr/>
          <a:lstStyle/>
          <a:p>
            <a:r>
              <a:rPr lang="en-GB" sz="2000" dirty="0"/>
              <a:t>Genetic resources were taken and exchanged freely for thousands of years </a:t>
            </a:r>
          </a:p>
          <a:p>
            <a:pPr lvl="1">
              <a:spcBef>
                <a:spcPts val="0"/>
              </a:spcBef>
              <a:buFont typeface="Wingdings" panose="05000000000000000000" pitchFamily="2" charset="2"/>
              <a:buChar char="Ø"/>
            </a:pPr>
            <a:r>
              <a:rPr lang="en-GB" sz="1600" i="1" dirty="0"/>
              <a:t>genetic resources were considered ‘common heritage of mankind’</a:t>
            </a:r>
          </a:p>
          <a:p>
            <a:r>
              <a:rPr lang="en-GB" sz="2000" dirty="0"/>
              <a:t>Second half 20</a:t>
            </a:r>
            <a:r>
              <a:rPr lang="en-GB" sz="2000" baseline="30000" dirty="0"/>
              <a:t>th</a:t>
            </a:r>
            <a:r>
              <a:rPr lang="en-GB" sz="2000" dirty="0"/>
              <a:t> century: increasing role of Intellectual Property Rights for market products based on genetic resources (e.g. in medicine, cosmetics, plant breeding)</a:t>
            </a:r>
          </a:p>
          <a:p>
            <a:pPr lvl="1">
              <a:spcBef>
                <a:spcPts val="0"/>
              </a:spcBef>
              <a:buFont typeface="Wingdings" panose="05000000000000000000" pitchFamily="2" charset="2"/>
              <a:buChar char="Ø"/>
            </a:pPr>
            <a:r>
              <a:rPr lang="en-GB" sz="1600" i="1" dirty="0"/>
              <a:t>products based on genetic resources were not considered ‘common heritage of mankind’ </a:t>
            </a:r>
          </a:p>
          <a:p>
            <a:r>
              <a:rPr lang="en-GB" sz="2000" dirty="0"/>
              <a:t>Recognition that many genetic resources from developing countries were transformed in market products in developed countries</a:t>
            </a:r>
          </a:p>
          <a:p>
            <a:r>
              <a:rPr lang="en-GB" sz="2000" dirty="0"/>
              <a:t>Concept of Access and Benefit-Sharing developed</a:t>
            </a:r>
          </a:p>
          <a:p>
            <a:endParaRPr lang="nl-NL" dirty="0"/>
          </a:p>
        </p:txBody>
      </p:sp>
      <p:pic>
        <p:nvPicPr>
          <p:cNvPr id="6" name="Picture 5">
            <a:extLst>
              <a:ext uri="{FF2B5EF4-FFF2-40B4-BE49-F238E27FC236}">
                <a16:creationId xmlns:a16="http://schemas.microsoft.com/office/drawing/2014/main" id="{FC4C1B94-F2B9-419C-8BFD-A08BF7EB2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72375" y="81934"/>
            <a:ext cx="1437478" cy="938853"/>
          </a:xfrm>
          <a:prstGeom prst="rect">
            <a:avLst/>
          </a:prstGeom>
        </p:spPr>
      </p:pic>
    </p:spTree>
    <p:extLst>
      <p:ext uri="{BB962C8B-B14F-4D97-AF65-F5344CB8AC3E}">
        <p14:creationId xmlns:p14="http://schemas.microsoft.com/office/powerpoint/2010/main" val="3964914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652358" cy="1293967"/>
          </a:xfrm>
        </p:spPr>
        <p:txBody>
          <a:bodyPr/>
          <a:lstStyle/>
          <a:p>
            <a:r>
              <a:rPr lang="en-US" sz="2600" dirty="0"/>
              <a:t>Access and Benefit-Sharing (ABS): </a:t>
            </a:r>
            <a:br>
              <a:rPr lang="en-US" sz="2600" dirty="0"/>
            </a:br>
            <a:r>
              <a:rPr lang="en-US" sz="2600" dirty="0"/>
              <a:t>the Nagoya Protocol and beyond</a:t>
            </a:r>
            <a:endParaRPr lang="nl-NL" sz="2600" dirty="0"/>
          </a:p>
        </p:txBody>
      </p:sp>
      <p:sp>
        <p:nvSpPr>
          <p:cNvPr id="3" name="Text Placeholder 2"/>
          <p:cNvSpPr>
            <a:spLocks noGrp="1"/>
          </p:cNvSpPr>
          <p:nvPr>
            <p:ph type="body" sz="quarter" idx="10"/>
          </p:nvPr>
        </p:nvSpPr>
        <p:spPr>
          <a:xfrm>
            <a:off x="728421" y="2019558"/>
            <a:ext cx="6187427" cy="3972871"/>
          </a:xfrm>
        </p:spPr>
        <p:txBody>
          <a:bodyPr/>
          <a:lstStyle/>
          <a:p>
            <a:pPr marL="457200" indent="-457200">
              <a:spcAft>
                <a:spcPts val="600"/>
              </a:spcAft>
              <a:buSzPct val="100000"/>
              <a:buFont typeface="+mj-lt"/>
              <a:buAutoNum type="arabicPeriod"/>
            </a:pPr>
            <a:r>
              <a:rPr lang="en-GB" dirty="0"/>
              <a:t>Access and Benefit-Sharing (ABS)</a:t>
            </a:r>
          </a:p>
          <a:p>
            <a:pPr marL="457200" indent="-457200">
              <a:spcAft>
                <a:spcPts val="600"/>
              </a:spcAft>
              <a:buClr>
                <a:srgbClr val="FF0000"/>
              </a:buClr>
              <a:buSzPct val="100000"/>
              <a:buFont typeface="+mj-lt"/>
              <a:buAutoNum type="arabicPeriod"/>
            </a:pPr>
            <a:r>
              <a:rPr lang="en-GB" dirty="0">
                <a:solidFill>
                  <a:srgbClr val="FF0000"/>
                </a:solidFill>
              </a:rPr>
              <a:t>International ABS agreements</a:t>
            </a:r>
          </a:p>
          <a:p>
            <a:pPr marL="457200" indent="-457200">
              <a:spcAft>
                <a:spcPts val="600"/>
              </a:spcAft>
              <a:buSzPct val="100000"/>
              <a:buFont typeface="+mj-lt"/>
              <a:buAutoNum type="arabicPeriod"/>
            </a:pPr>
            <a:r>
              <a:rPr lang="en-GB" dirty="0"/>
              <a:t>Implementation of the Nagoya Protocol in the EU and NL</a:t>
            </a:r>
          </a:p>
          <a:p>
            <a:pPr marL="457200" indent="-457200">
              <a:spcAft>
                <a:spcPts val="600"/>
              </a:spcAft>
              <a:buSzPct val="100000"/>
              <a:buFont typeface="+mj-lt"/>
              <a:buAutoNum type="arabicPeriod"/>
            </a:pPr>
            <a:r>
              <a:rPr lang="en-GB" dirty="0"/>
              <a:t>Implications for users</a:t>
            </a:r>
          </a:p>
          <a:p>
            <a:pPr marL="457200" indent="-457200">
              <a:spcAft>
                <a:spcPts val="600"/>
              </a:spcAft>
              <a:buSzPct val="100000"/>
              <a:buFont typeface="+mj-lt"/>
              <a:buAutoNum type="arabicPeriod"/>
            </a:pPr>
            <a:r>
              <a:rPr lang="en-GB" dirty="0"/>
              <a:t>New developments</a:t>
            </a:r>
          </a:p>
          <a:p>
            <a:pPr marL="457200" indent="-457200">
              <a:spcAft>
                <a:spcPts val="600"/>
              </a:spcAft>
              <a:buSzPct val="100000"/>
              <a:buFont typeface="+mj-lt"/>
              <a:buAutoNum type="arabicPeriod"/>
            </a:pPr>
            <a:r>
              <a:rPr lang="en-GB" dirty="0"/>
              <a:t>Key messages</a:t>
            </a:r>
          </a:p>
        </p:txBody>
      </p:sp>
      <p:pic>
        <p:nvPicPr>
          <p:cNvPr id="7" name="Picture Placeholder 55">
            <a:extLst>
              <a:ext uri="{FF2B5EF4-FFF2-40B4-BE49-F238E27FC236}">
                <a16:creationId xmlns:a16="http://schemas.microsoft.com/office/drawing/2014/main" id="{DFDB0AC7-D66D-1B0B-6AD5-AEB7B88EB9BD}"/>
              </a:ext>
            </a:extLst>
          </p:cNvPr>
          <p:cNvPicPr>
            <a:picLocks noChangeAspect="1"/>
          </p:cNvPicPr>
          <p:nvPr/>
        </p:nvPicPr>
        <p:blipFill>
          <a:blip r:embed="rId3" cstate="print">
            <a:extLst>
              <a:ext uri="{28A0092B-C50C-407E-A947-70E740481C1C}">
                <a14:useLocalDpi xmlns:a14="http://schemas.microsoft.com/office/drawing/2010/main" val="0"/>
              </a:ext>
            </a:extLst>
          </a:blip>
          <a:srcRect l="16875" r="16875"/>
          <a:stretch>
            <a:fillRect/>
          </a:stretch>
        </p:blipFill>
        <p:spPr>
          <a:xfrm>
            <a:off x="7031321" y="4005993"/>
            <a:ext cx="1822893" cy="1822893"/>
          </a:xfrm>
          <a:prstGeom prst="ellipse">
            <a:avLst/>
          </a:prstGeom>
        </p:spPr>
      </p:pic>
      <p:pic>
        <p:nvPicPr>
          <p:cNvPr id="8" name="Picture Placeholder 18" descr="A group of fish swimming in water&#10;&#10;Description automatically generated">
            <a:extLst>
              <a:ext uri="{FF2B5EF4-FFF2-40B4-BE49-F238E27FC236}">
                <a16:creationId xmlns:a16="http://schemas.microsoft.com/office/drawing/2014/main" id="{1B1485F4-D879-FB81-8DC2-C3384A3ED6BD}"/>
              </a:ext>
            </a:extLst>
          </p:cNvPr>
          <p:cNvPicPr>
            <a:picLocks noChangeAspect="1"/>
          </p:cNvPicPr>
          <p:nvPr/>
        </p:nvPicPr>
        <p:blipFill>
          <a:blip r:embed="rId4" cstate="print">
            <a:extLst>
              <a:ext uri="{28A0092B-C50C-407E-A947-70E740481C1C}">
                <a14:useLocalDpi xmlns:a14="http://schemas.microsoft.com/office/drawing/2010/main" val="0"/>
              </a:ext>
            </a:extLst>
          </a:blip>
          <a:srcRect l="16875" r="16875"/>
          <a:stretch>
            <a:fillRect/>
          </a:stretch>
        </p:blipFill>
        <p:spPr>
          <a:xfrm>
            <a:off x="7049197" y="1746291"/>
            <a:ext cx="1805017" cy="1822894"/>
          </a:xfrm>
          <a:prstGeom prst="ellipse">
            <a:avLst/>
          </a:prstGeom>
        </p:spPr>
      </p:pic>
    </p:spTree>
    <p:extLst>
      <p:ext uri="{BB962C8B-B14F-4D97-AF65-F5344CB8AC3E}">
        <p14:creationId xmlns:p14="http://schemas.microsoft.com/office/powerpoint/2010/main" val="111581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International ABS agreements</a:t>
            </a:r>
          </a:p>
        </p:txBody>
      </p:sp>
      <p:sp>
        <p:nvSpPr>
          <p:cNvPr id="3" name="Text Placeholder 2"/>
          <p:cNvSpPr>
            <a:spLocks noGrp="1"/>
          </p:cNvSpPr>
          <p:nvPr>
            <p:ph type="body" sz="quarter" idx="10"/>
          </p:nvPr>
        </p:nvSpPr>
        <p:spPr>
          <a:xfrm>
            <a:off x="491642" y="1120399"/>
            <a:ext cx="8652358" cy="5737601"/>
          </a:xfrm>
        </p:spPr>
        <p:txBody>
          <a:bodyPr/>
          <a:lstStyle/>
          <a:p>
            <a:pPr>
              <a:spcBef>
                <a:spcPts val="600"/>
              </a:spcBef>
              <a:spcAft>
                <a:spcPts val="600"/>
              </a:spcAft>
            </a:pPr>
            <a:r>
              <a:rPr lang="en-GB" dirty="0"/>
              <a:t>Existing</a:t>
            </a:r>
          </a:p>
          <a:p>
            <a:pPr lvl="1">
              <a:spcBef>
                <a:spcPts val="600"/>
              </a:spcBef>
              <a:spcAft>
                <a:spcPts val="0"/>
              </a:spcAft>
            </a:pPr>
            <a:r>
              <a:rPr lang="en-GB" sz="1800" dirty="0"/>
              <a:t>Convention on Biological Diversity (CBD)</a:t>
            </a:r>
          </a:p>
          <a:p>
            <a:pPr lvl="1">
              <a:spcBef>
                <a:spcPts val="600"/>
              </a:spcBef>
              <a:spcAft>
                <a:spcPts val="0"/>
              </a:spcAft>
            </a:pPr>
            <a:r>
              <a:rPr lang="en-GB" sz="1800" dirty="0"/>
              <a:t>Nagoya Protocol (within CBD)</a:t>
            </a:r>
          </a:p>
          <a:p>
            <a:pPr lvl="1">
              <a:spcBef>
                <a:spcPts val="600"/>
              </a:spcBef>
              <a:spcAft>
                <a:spcPts val="0"/>
              </a:spcAft>
            </a:pPr>
            <a:r>
              <a:rPr lang="en-GB" sz="1800" dirty="0"/>
              <a:t>International Treaty on Plant Genetic Resources for Food and Agriculture (ITPGRFA) </a:t>
            </a:r>
          </a:p>
          <a:p>
            <a:pPr lvl="1">
              <a:spcBef>
                <a:spcPts val="600"/>
              </a:spcBef>
              <a:spcAft>
                <a:spcPts val="0"/>
              </a:spcAft>
            </a:pPr>
            <a:r>
              <a:rPr lang="en-GB" sz="1800" dirty="0"/>
              <a:t>Pandemic Influenza Preparedness (PIP) Framework</a:t>
            </a:r>
          </a:p>
          <a:p>
            <a:pPr>
              <a:spcAft>
                <a:spcPts val="600"/>
              </a:spcAft>
            </a:pPr>
            <a:r>
              <a:rPr lang="en-GB" i="1" dirty="0"/>
              <a:t>Future</a:t>
            </a:r>
          </a:p>
          <a:p>
            <a:pPr lvl="1">
              <a:spcBef>
                <a:spcPts val="600"/>
              </a:spcBef>
              <a:spcAft>
                <a:spcPts val="0"/>
              </a:spcAft>
            </a:pPr>
            <a:r>
              <a:rPr lang="en-GB" sz="1800" i="1" dirty="0"/>
              <a:t>ABS instrument for Digital Sequence Information (within CBD)</a:t>
            </a:r>
          </a:p>
          <a:p>
            <a:pPr lvl="1">
              <a:spcBef>
                <a:spcPts val="600"/>
              </a:spcBef>
              <a:spcAft>
                <a:spcPts val="0"/>
              </a:spcAft>
            </a:pPr>
            <a:r>
              <a:rPr lang="en-GB" sz="1800" i="1" dirty="0"/>
              <a:t>International instrument on the conservation and sustainable use of marine biological diversity in areas beyond national jurisdiction (BBNJ Treaty or “Treaty of the High Seas”)</a:t>
            </a:r>
          </a:p>
          <a:p>
            <a:pPr lvl="1">
              <a:spcBef>
                <a:spcPts val="600"/>
              </a:spcBef>
              <a:spcAft>
                <a:spcPts val="0"/>
              </a:spcAft>
            </a:pPr>
            <a:r>
              <a:rPr lang="en-GB" sz="1800" i="1" dirty="0"/>
              <a:t>Pathogen Access and Benefit-Sharing (PABS) System (in WHO)</a:t>
            </a:r>
          </a:p>
          <a:p>
            <a:pPr marL="696913" lvl="1" indent="0">
              <a:buNone/>
            </a:pPr>
            <a:endParaRPr lang="en-GB" sz="1800" dirty="0"/>
          </a:p>
        </p:txBody>
      </p:sp>
      <p:pic>
        <p:nvPicPr>
          <p:cNvPr id="4" name="Picture 3">
            <a:extLst>
              <a:ext uri="{FF2B5EF4-FFF2-40B4-BE49-F238E27FC236}">
                <a16:creationId xmlns:a16="http://schemas.microsoft.com/office/drawing/2014/main" id="{52A7C167-CCF7-52E7-E3E2-78446A939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711" y="158962"/>
            <a:ext cx="2072727" cy="1243636"/>
          </a:xfrm>
          <a:prstGeom prst="rect">
            <a:avLst/>
          </a:prstGeom>
        </p:spPr>
      </p:pic>
      <p:sp>
        <p:nvSpPr>
          <p:cNvPr id="5" name="Oval 4">
            <a:extLst>
              <a:ext uri="{FF2B5EF4-FFF2-40B4-BE49-F238E27FC236}">
                <a16:creationId xmlns:a16="http://schemas.microsoft.com/office/drawing/2014/main" id="{1A2AFB2C-BCF2-22ED-8982-0CF4D3F256E1}"/>
              </a:ext>
            </a:extLst>
          </p:cNvPr>
          <p:cNvSpPr/>
          <p:nvPr/>
        </p:nvSpPr>
        <p:spPr>
          <a:xfrm>
            <a:off x="491642" y="1501159"/>
            <a:ext cx="7065645" cy="10052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sp>
        <p:nvSpPr>
          <p:cNvPr id="6" name="Oval 5">
            <a:extLst>
              <a:ext uri="{FF2B5EF4-FFF2-40B4-BE49-F238E27FC236}">
                <a16:creationId xmlns:a16="http://schemas.microsoft.com/office/drawing/2014/main" id="{6FD16A29-49B5-657C-AB92-69064DE868AC}"/>
              </a:ext>
            </a:extLst>
          </p:cNvPr>
          <p:cNvSpPr/>
          <p:nvPr/>
        </p:nvSpPr>
        <p:spPr>
          <a:xfrm>
            <a:off x="491642" y="3609975"/>
            <a:ext cx="8538057" cy="1971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dirty="0"/>
          </a:p>
        </p:txBody>
      </p:sp>
    </p:spTree>
    <p:extLst>
      <p:ext uri="{BB962C8B-B14F-4D97-AF65-F5344CB8AC3E}">
        <p14:creationId xmlns:p14="http://schemas.microsoft.com/office/powerpoint/2010/main" val="125511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a:t>Convention on Biological Diversity (CBD)</a:t>
            </a:r>
          </a:p>
        </p:txBody>
      </p:sp>
      <p:sp>
        <p:nvSpPr>
          <p:cNvPr id="3" name="Text Placeholder 2"/>
          <p:cNvSpPr>
            <a:spLocks noGrp="1"/>
          </p:cNvSpPr>
          <p:nvPr>
            <p:ph type="body" sz="quarter" idx="10"/>
          </p:nvPr>
        </p:nvSpPr>
        <p:spPr>
          <a:xfrm>
            <a:off x="558318" y="1448477"/>
            <a:ext cx="8442796" cy="5306007"/>
          </a:xfrm>
        </p:spPr>
        <p:txBody>
          <a:bodyPr/>
          <a:lstStyle/>
          <a:p>
            <a:pPr>
              <a:spcBef>
                <a:spcPts val="600"/>
              </a:spcBef>
              <a:spcAft>
                <a:spcPts val="0"/>
              </a:spcAft>
            </a:pPr>
            <a:r>
              <a:rPr lang="en-GB" sz="2000" dirty="0"/>
              <a:t>Negotiated in UNEP (United Nations Environment Programme)</a:t>
            </a:r>
          </a:p>
          <a:p>
            <a:pPr>
              <a:spcBef>
                <a:spcPts val="600"/>
              </a:spcBef>
              <a:spcAft>
                <a:spcPts val="0"/>
              </a:spcAft>
            </a:pPr>
            <a:r>
              <a:rPr lang="en-GB" sz="2000" dirty="0"/>
              <a:t>In force since 29 December 1993</a:t>
            </a:r>
          </a:p>
          <a:p>
            <a:pPr>
              <a:spcBef>
                <a:spcPts val="600"/>
              </a:spcBef>
              <a:spcAft>
                <a:spcPts val="0"/>
              </a:spcAft>
            </a:pPr>
            <a:r>
              <a:rPr lang="en-GB" sz="2000" dirty="0"/>
              <a:t>196 Parties</a:t>
            </a:r>
          </a:p>
          <a:p>
            <a:pPr>
              <a:spcBef>
                <a:spcPts val="600"/>
              </a:spcBef>
            </a:pPr>
            <a:r>
              <a:rPr lang="en-GB" sz="2000" dirty="0"/>
              <a:t>Objectives</a:t>
            </a:r>
          </a:p>
          <a:p>
            <a:pPr lvl="1">
              <a:spcBef>
                <a:spcPts val="0"/>
              </a:spcBef>
              <a:spcAft>
                <a:spcPts val="0"/>
              </a:spcAft>
            </a:pPr>
            <a:r>
              <a:rPr lang="en-GB" sz="1600" dirty="0"/>
              <a:t>conservation of biological diversity</a:t>
            </a:r>
          </a:p>
          <a:p>
            <a:pPr lvl="1">
              <a:spcBef>
                <a:spcPts val="0"/>
              </a:spcBef>
              <a:spcAft>
                <a:spcPts val="0"/>
              </a:spcAft>
            </a:pPr>
            <a:r>
              <a:rPr lang="en-GB" sz="1600" dirty="0"/>
              <a:t>sustainable use of its components </a:t>
            </a:r>
          </a:p>
          <a:p>
            <a:pPr lvl="1">
              <a:spcBef>
                <a:spcPts val="0"/>
              </a:spcBef>
              <a:spcAft>
                <a:spcPts val="0"/>
              </a:spcAft>
            </a:pPr>
            <a:r>
              <a:rPr lang="en-GB" sz="1600" dirty="0"/>
              <a:t>fair and equitable sharing of the benefits arising out of the utilization of genetic resources</a:t>
            </a:r>
          </a:p>
          <a:p>
            <a:pPr>
              <a:spcBef>
                <a:spcPts val="600"/>
              </a:spcBef>
            </a:pPr>
            <a:r>
              <a:rPr lang="en-GB" sz="2000" dirty="0"/>
              <a:t>Important elements</a:t>
            </a:r>
          </a:p>
          <a:p>
            <a:pPr lvl="1">
              <a:spcBef>
                <a:spcPts val="0"/>
              </a:spcBef>
            </a:pPr>
            <a:r>
              <a:rPr lang="en-GB" sz="1600" dirty="0"/>
              <a:t>covers all genetic resources (except human material)</a:t>
            </a:r>
          </a:p>
          <a:p>
            <a:pPr lvl="1">
              <a:spcBef>
                <a:spcPts val="0"/>
              </a:spcBef>
            </a:pPr>
            <a:r>
              <a:rPr lang="en-GB" sz="1600" dirty="0"/>
              <a:t>affirms that states have sovereign rights over their genetic resources</a:t>
            </a:r>
          </a:p>
          <a:p>
            <a:pPr lvl="1">
              <a:spcBef>
                <a:spcPts val="0"/>
              </a:spcBef>
            </a:pPr>
            <a:r>
              <a:rPr lang="en-GB" sz="1600" dirty="0"/>
              <a:t>access on the basis of bilateral negotiations between the provider country and the user (unless otherwise determined by that country)</a:t>
            </a:r>
          </a:p>
          <a:p>
            <a:pPr marL="696913" lvl="1" indent="0">
              <a:buNone/>
            </a:pPr>
            <a:endParaRPr lang="en-GB" sz="1800" dirty="0"/>
          </a:p>
        </p:txBody>
      </p:sp>
      <p:pic>
        <p:nvPicPr>
          <p:cNvPr id="6" name="Picture 5">
            <a:extLst>
              <a:ext uri="{FF2B5EF4-FFF2-40B4-BE49-F238E27FC236}">
                <a16:creationId xmlns:a16="http://schemas.microsoft.com/office/drawing/2014/main" id="{A68D04C8-AD93-2080-41CD-C20F8EFFBAB6}"/>
              </a:ext>
            </a:extLst>
          </p:cNvPr>
          <p:cNvPicPr>
            <a:picLocks noChangeAspect="1"/>
          </p:cNvPicPr>
          <p:nvPr/>
        </p:nvPicPr>
        <p:blipFill>
          <a:blip r:embed="rId3" cstate="print"/>
          <a:srcRect/>
          <a:stretch>
            <a:fillRect/>
          </a:stretch>
        </p:blipFill>
        <p:spPr bwMode="auto">
          <a:xfrm>
            <a:off x="6224686" y="2102470"/>
            <a:ext cx="2573086" cy="946293"/>
          </a:xfrm>
          <a:prstGeom prst="rect">
            <a:avLst/>
          </a:prstGeom>
          <a:noFill/>
          <a:ln w="9525">
            <a:noFill/>
            <a:miter lim="800000"/>
            <a:headEnd/>
            <a:tailEnd/>
          </a:ln>
        </p:spPr>
      </p:pic>
    </p:spTree>
    <p:extLst>
      <p:ext uri="{BB962C8B-B14F-4D97-AF65-F5344CB8AC3E}">
        <p14:creationId xmlns:p14="http://schemas.microsoft.com/office/powerpoint/2010/main" val="97961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geningen UR">
  <a:themeElements>
    <a:clrScheme name="Custom 1">
      <a:dk1>
        <a:srgbClr val="0065CC"/>
      </a:dk1>
      <a:lt1>
        <a:srgbClr val="FFFFFF"/>
      </a:lt1>
      <a:dk2>
        <a:srgbClr val="0070C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8781</TotalTime>
  <Words>5060</Words>
  <Application>Microsoft Office PowerPoint</Application>
  <PresentationFormat>On-screen Show (4:3)</PresentationFormat>
  <Paragraphs>545</Paragraphs>
  <Slides>58</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News Gothic</vt:lpstr>
      <vt:lpstr>Verdana</vt:lpstr>
      <vt:lpstr>Wingdings</vt:lpstr>
      <vt:lpstr>Wageningen UR</vt:lpstr>
      <vt:lpstr>Access and Benefit-Sharing (ABS): the Nagoya Protocol and beyond</vt:lpstr>
      <vt:lpstr>Access and Benefit-Sharing (ABS):  the Nagoya Protocol and beyond</vt:lpstr>
      <vt:lpstr>Access and Benefit-Sharing (ABS):  the Nagoya Protocol and beyond</vt:lpstr>
      <vt:lpstr>PowerPoint Presentation</vt:lpstr>
      <vt:lpstr>ABS: key definitions</vt:lpstr>
      <vt:lpstr>ABS is relatively new</vt:lpstr>
      <vt:lpstr>Access and Benefit-Sharing (ABS):  the Nagoya Protocol and beyond</vt:lpstr>
      <vt:lpstr>International ABS agreements</vt:lpstr>
      <vt:lpstr>Convention on Biological Diversity (CBD)</vt:lpstr>
      <vt:lpstr>From CBD to Nagoya Protocol</vt:lpstr>
      <vt:lpstr>Nagoya Protocol</vt:lpstr>
      <vt:lpstr>The Nagoya Protocol</vt:lpstr>
      <vt:lpstr>Parties to the Nagoya Protocol  (9 July 2024)</vt:lpstr>
      <vt:lpstr>Access and Benefit-Sharing (ABS):  the Nagoya Protocol and beyond</vt:lpstr>
      <vt:lpstr>Implementation Nagoya Protocol in EU and NL</vt:lpstr>
      <vt:lpstr>The EU ABS Regulation (Regulation (EU) 511/2014) </vt:lpstr>
      <vt:lpstr>The EU ABS Regulation: User obligations (Art. 4)</vt:lpstr>
      <vt:lpstr>The EU ABS Regulation: Member State obligations (Art. 7, 9, 11) </vt:lpstr>
      <vt:lpstr>The EU ABS Regulation: Specialised International Instruments (Art. 2) </vt:lpstr>
      <vt:lpstr>Implementing Regulation (EU) 2015/1866</vt:lpstr>
      <vt:lpstr>EU Guidance Document </vt:lpstr>
      <vt:lpstr>EU Guidance Document: Main text  </vt:lpstr>
      <vt:lpstr>EU Guidance Document: Scope  EU ABS Regulation (cumulative) </vt:lpstr>
      <vt:lpstr>EU Guidance Document: What is utilization?</vt:lpstr>
      <vt:lpstr>EU Guidance Document: Annex II</vt:lpstr>
      <vt:lpstr>EU Guidance Document: Annex 2</vt:lpstr>
      <vt:lpstr>EU Guidance Document: Identification and phylogenetic analysis</vt:lpstr>
      <vt:lpstr>Case ‘Identification’ </vt:lpstr>
      <vt:lpstr>Case ‘Identification’</vt:lpstr>
      <vt:lpstr>Case ‘Phylogenetic analysis’</vt:lpstr>
      <vt:lpstr>Case ‘Phylogenetic analysis’</vt:lpstr>
      <vt:lpstr>EU Guidance Document: Storing            and collection management</vt:lpstr>
      <vt:lpstr>Case ‘Storing and collection management’</vt:lpstr>
      <vt:lpstr>Case ‘Storing and collection management’</vt:lpstr>
      <vt:lpstr>EU Guidance Document:  Alien species</vt:lpstr>
      <vt:lpstr>Case ‘Introduced species’ </vt:lpstr>
      <vt:lpstr>Case ‘Introduced species’</vt:lpstr>
      <vt:lpstr>National legislation NL</vt:lpstr>
      <vt:lpstr>National legislation NL: Sanctions</vt:lpstr>
      <vt:lpstr>Access and Benefit-Sharing (ABS):  the Nagoya Protocol and beyond</vt:lpstr>
      <vt:lpstr>What to do as a user?</vt:lpstr>
      <vt:lpstr>What to do as a user in the EU?</vt:lpstr>
      <vt:lpstr>What to document?</vt:lpstr>
      <vt:lpstr>Some further points of attention</vt:lpstr>
      <vt:lpstr>Some recommendations</vt:lpstr>
      <vt:lpstr>Access and Benefit-Sharing (ABS):  the Nagoya Protocol and beyond</vt:lpstr>
      <vt:lpstr>New developments</vt:lpstr>
      <vt:lpstr>PowerPoint Presentation</vt:lpstr>
      <vt:lpstr>PowerPoint Presentation</vt:lpstr>
      <vt:lpstr>PowerPoint Presentation</vt:lpstr>
      <vt:lpstr>PowerPoint Presentation</vt:lpstr>
      <vt:lpstr>PowerPoint Presentation</vt:lpstr>
      <vt:lpstr>Access and Benefit-Sharing (ABS):  the Nagoya Protocol and beyond</vt:lpstr>
      <vt:lpstr>Key messages</vt:lpstr>
      <vt:lpstr>Key messages</vt:lpstr>
      <vt:lpstr>More information</vt:lpstr>
      <vt:lpstr>More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Brink, Martin</cp:lastModifiedBy>
  <cp:revision>974</cp:revision>
  <dcterms:created xsi:type="dcterms:W3CDTF">2011-09-29T08:30:03Z</dcterms:created>
  <dcterms:modified xsi:type="dcterms:W3CDTF">2024-07-08T09:41:21Z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BLUK.pptx</vt:lpwstr>
  </property>
</Properties>
</file>